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2"/>
  </p:notesMasterIdLst>
  <p:handoutMasterIdLst>
    <p:handoutMasterId r:id="rId113"/>
  </p:handoutMasterIdLst>
  <p:sldIdLst>
    <p:sldId id="256" r:id="rId2"/>
    <p:sldId id="289" r:id="rId3"/>
    <p:sldId id="358" r:id="rId4"/>
    <p:sldId id="340" r:id="rId5"/>
    <p:sldId id="339" r:id="rId6"/>
    <p:sldId id="328" r:id="rId7"/>
    <p:sldId id="363" r:id="rId8"/>
    <p:sldId id="360" r:id="rId9"/>
    <p:sldId id="373" r:id="rId10"/>
    <p:sldId id="393" r:id="rId11"/>
    <p:sldId id="381" r:id="rId12"/>
    <p:sldId id="415" r:id="rId13"/>
    <p:sldId id="394" r:id="rId14"/>
    <p:sldId id="414" r:id="rId15"/>
    <p:sldId id="366" r:id="rId16"/>
    <p:sldId id="385" r:id="rId17"/>
    <p:sldId id="382" r:id="rId18"/>
    <p:sldId id="374" r:id="rId19"/>
    <p:sldId id="406" r:id="rId20"/>
    <p:sldId id="376" r:id="rId21"/>
    <p:sldId id="375" r:id="rId22"/>
    <p:sldId id="407" r:id="rId23"/>
    <p:sldId id="383" r:id="rId24"/>
    <p:sldId id="390" r:id="rId25"/>
    <p:sldId id="388" r:id="rId26"/>
    <p:sldId id="384" r:id="rId27"/>
    <p:sldId id="391" r:id="rId28"/>
    <p:sldId id="389" r:id="rId29"/>
    <p:sldId id="386" r:id="rId30"/>
    <p:sldId id="392" r:id="rId31"/>
    <p:sldId id="371" r:id="rId32"/>
    <p:sldId id="305" r:id="rId33"/>
    <p:sldId id="306" r:id="rId34"/>
    <p:sldId id="307" r:id="rId35"/>
    <p:sldId id="316" r:id="rId36"/>
    <p:sldId id="334" r:id="rId37"/>
    <p:sldId id="329" r:id="rId38"/>
    <p:sldId id="405" r:id="rId39"/>
    <p:sldId id="311" r:id="rId40"/>
    <p:sldId id="379" r:id="rId41"/>
    <p:sldId id="312" r:id="rId42"/>
    <p:sldId id="380" r:id="rId43"/>
    <p:sldId id="333" r:id="rId44"/>
    <p:sldId id="398" r:id="rId45"/>
    <p:sldId id="396" r:id="rId46"/>
    <p:sldId id="401" r:id="rId47"/>
    <p:sldId id="399" r:id="rId48"/>
    <p:sldId id="400" r:id="rId49"/>
    <p:sldId id="364" r:id="rId50"/>
    <p:sldId id="301" r:id="rId51"/>
    <p:sldId id="368" r:id="rId52"/>
    <p:sldId id="369" r:id="rId53"/>
    <p:sldId id="370" r:id="rId54"/>
    <p:sldId id="387" r:id="rId55"/>
    <p:sldId id="291" r:id="rId56"/>
    <p:sldId id="351" r:id="rId57"/>
    <p:sldId id="332" r:id="rId58"/>
    <p:sldId id="350" r:id="rId59"/>
    <p:sldId id="365" r:id="rId60"/>
    <p:sldId id="275" r:id="rId61"/>
    <p:sldId id="335" r:id="rId62"/>
    <p:sldId id="257" r:id="rId63"/>
    <p:sldId id="300" r:id="rId64"/>
    <p:sldId id="282" r:id="rId65"/>
    <p:sldId id="296" r:id="rId66"/>
    <p:sldId id="279" r:id="rId67"/>
    <p:sldId id="280" r:id="rId68"/>
    <p:sldId id="273" r:id="rId69"/>
    <p:sldId id="294" r:id="rId70"/>
    <p:sldId id="259" r:id="rId71"/>
    <p:sldId id="283" r:id="rId72"/>
    <p:sldId id="284" r:id="rId73"/>
    <p:sldId id="411" r:id="rId74"/>
    <p:sldId id="412" r:id="rId75"/>
    <p:sldId id="276" r:id="rId76"/>
    <p:sldId id="293" r:id="rId77"/>
    <p:sldId id="408" r:id="rId78"/>
    <p:sldId id="409" r:id="rId79"/>
    <p:sldId id="287" r:id="rId80"/>
    <p:sldId id="260" r:id="rId81"/>
    <p:sldId id="290" r:id="rId82"/>
    <p:sldId id="261" r:id="rId83"/>
    <p:sldId id="262" r:id="rId84"/>
    <p:sldId id="263" r:id="rId85"/>
    <p:sldId id="264" r:id="rId86"/>
    <p:sldId id="265" r:id="rId87"/>
    <p:sldId id="266" r:id="rId88"/>
    <p:sldId id="267" r:id="rId89"/>
    <p:sldId id="285" r:id="rId90"/>
    <p:sldId id="286" r:id="rId91"/>
    <p:sldId id="269" r:id="rId92"/>
    <p:sldId id="271" r:id="rId93"/>
    <p:sldId id="295" r:id="rId94"/>
    <p:sldId id="410" r:id="rId95"/>
    <p:sldId id="341" r:id="rId96"/>
    <p:sldId id="353" r:id="rId97"/>
    <p:sldId id="354" r:id="rId98"/>
    <p:sldId id="377" r:id="rId99"/>
    <p:sldId id="378" r:id="rId100"/>
    <p:sldId id="346" r:id="rId101"/>
    <p:sldId id="347" r:id="rId102"/>
    <p:sldId id="348" r:id="rId103"/>
    <p:sldId id="362" r:id="rId104"/>
    <p:sldId id="349" r:id="rId105"/>
    <p:sldId id="342" r:id="rId106"/>
    <p:sldId id="355" r:id="rId107"/>
    <p:sldId id="352" r:id="rId108"/>
    <p:sldId id="403" r:id="rId109"/>
    <p:sldId id="404" r:id="rId110"/>
    <p:sldId id="336" r:id="rId1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clrMru>
    <a:srgbClr val="D87128"/>
    <a:srgbClr val="FFFBEA"/>
    <a:srgbClr val="FFE7DB"/>
    <a:srgbClr val="FCFFE4"/>
    <a:srgbClr val="FFF6E1"/>
    <a:srgbClr val="FFFADC"/>
    <a:srgbClr val="FFEDB5"/>
    <a:srgbClr val="95292A"/>
    <a:srgbClr val="FFBB16"/>
    <a:srgbClr val="FFE0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59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AAF85A9-822F-1942-BCEB-DA16BE39F2AE}" type="datetimeFigureOut">
              <a:rPr lang="en-US"/>
              <a:pPr>
                <a:defRPr/>
              </a:pPr>
              <a:t>5/6/2016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E5CFCC4-FAAD-184A-9C59-B6FB4246F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87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F42BC0-A1F0-964A-9131-8AF425EF92DF}" type="datetime1">
              <a:rPr lang="en-US"/>
              <a:pPr>
                <a:defRPr/>
              </a:pPr>
              <a:t>5/6/2016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3DB3D22-0A85-3349-9EFD-E4F0A0A3B5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606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CE94D5-903F-A249-BCB6-AD3CBBA8363A}" type="slidenum">
              <a:rPr lang="en-US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CE94D5-903F-A249-BCB6-AD3CBBA8363A}" type="slidenum">
              <a:rPr lang="en-US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CE94D5-903F-A249-BCB6-AD3CBBA8363A}" type="slidenum">
              <a:rPr lang="en-US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CE94D5-903F-A249-BCB6-AD3CBBA8363A}" type="slidenum">
              <a:rPr lang="en-US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DC3DE2F-3918-094B-896E-E9D01766FAEB}" type="slidenum">
              <a:rPr lang="en-US" smtClean="0"/>
              <a:pPr/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9A9F307-FC07-3742-BAD7-4AF0EE4DCC46}" type="slidenum">
              <a:rPr lang="en-US" smtClean="0"/>
              <a:pPr/>
              <a:t>58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 baseline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5B0F67E9-D2A3-AC46-BD83-ADF8F4359C42}" type="datetime1">
              <a:rPr lang="en-US"/>
              <a:pPr>
                <a:defRPr/>
              </a:pPr>
              <a:t>5/6/2016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0D7DAEDE-C057-5A48-A693-586AA16A2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C26FC-C5DF-E34E-80AE-61E0D59EE5FB}" type="datetime1">
              <a:rPr lang="en-US"/>
              <a:pPr>
                <a:defRPr/>
              </a:pPr>
              <a:t>5/6/2016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DF369-30AF-5E4A-865F-9A9FA1694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6E531-77B4-FB4C-8201-CBB2050EFAC5}" type="datetime1">
              <a:rPr lang="en-US"/>
              <a:pPr>
                <a:defRPr/>
              </a:pPr>
              <a:t>5/6/2016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DB83B-8A7D-4941-B0D2-291029DB3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096C3-E653-B049-B2F9-B5EC9B3E77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09266-1E5A-454E-8A38-B32718E4FFCA}" type="datetime1">
              <a:rPr lang="en-US"/>
              <a:pPr>
                <a:defRPr/>
              </a:pPr>
              <a:t>5/6/2016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C3088-920D-404A-917B-27EB89F1E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772400" cy="850392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ctr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7848600" cy="2209800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CEFB4542-9B9E-2946-B3D3-7575F927B2DD}" type="datetime1">
              <a:rPr lang="en-US"/>
              <a:pPr>
                <a:defRPr/>
              </a:pPr>
              <a:t>5/6/2016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FA24657E-0440-6745-97A2-53D8A97E42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7760E-B779-1F4E-8AA8-433964A941E4}" type="datetime1">
              <a:rPr lang="en-US"/>
              <a:pPr>
                <a:defRPr/>
              </a:pPr>
              <a:t>5/6/2016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7F19E-0183-4E43-B572-CC2B35E66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152DB-5E93-F444-A59F-A35FC551956A}" type="datetime1">
              <a:rPr lang="en-US"/>
              <a:pPr>
                <a:defRPr/>
              </a:pPr>
              <a:t>5/6/2016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7C443-2394-AE4B-B82C-63DF58CEF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0A07E-A184-1545-ADC1-93AB0E41E749}" type="datetime1">
              <a:rPr lang="en-US"/>
              <a:pPr>
                <a:defRPr/>
              </a:pPr>
              <a:t>5/6/2016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8A1C4-763E-4445-B99A-6C1FD627F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491D4-A28F-2B40-9834-820B510D7F93}" type="datetime1">
              <a:rPr lang="en-US"/>
              <a:pPr>
                <a:defRPr/>
              </a:pPr>
              <a:t>5/6/2016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2E7E3-7C26-484E-9A69-476423DC02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80058-5FFE-E240-B099-C6468DD1D761}" type="datetime1">
              <a:rPr lang="en-US"/>
              <a:pPr>
                <a:defRPr/>
              </a:pPr>
              <a:t>5/6/2016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AEF7B-7427-B547-9814-1E61834309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/>
          <p:cNvSpPr>
            <a:spLocks/>
          </p:cNvSpPr>
          <p:nvPr/>
        </p:nvSpPr>
        <p:spPr bwMode="auto">
          <a:xfrm rot="420000" flipV="1">
            <a:off x="3165475" y="1108075"/>
            <a:ext cx="5257800" cy="4114800"/>
          </a:xfrm>
          <a:custGeom>
            <a:avLst/>
            <a:gdLst>
              <a:gd name="T0" fmla="*/ 5257800 w 5257800"/>
              <a:gd name="T1" fmla="*/ 2057400 h 4114800"/>
              <a:gd name="T2" fmla="*/ 2628900 w 5257800"/>
              <a:gd name="T3" fmla="*/ 4114800 h 4114800"/>
              <a:gd name="T4" fmla="*/ 0 w 5257800"/>
              <a:gd name="T5" fmla="*/ 2057400 h 4114800"/>
              <a:gd name="T6" fmla="*/ 2628900 w 5257800"/>
              <a:gd name="T7" fmla="*/ 0 h 41148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257800"/>
              <a:gd name="T13" fmla="*/ 0 h 4114800"/>
              <a:gd name="T14" fmla="*/ 5182784 w 5257800"/>
              <a:gd name="T15" fmla="*/ 4114800 h 4114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57800" h="4114800">
                <a:moveTo>
                  <a:pt x="0" y="0"/>
                </a:moveTo>
                <a:lnTo>
                  <a:pt x="5107774" y="0"/>
                </a:lnTo>
                <a:lnTo>
                  <a:pt x="5257800" y="150026"/>
                </a:lnTo>
                <a:lnTo>
                  <a:pt x="5257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rnd" cmpd="sng">
            <a:solidFill>
              <a:srgbClr val="C0C0C0"/>
            </a:solidFill>
            <a:prstDash val="solid"/>
            <a:round/>
            <a:headEnd/>
            <a:tailEnd/>
          </a:ln>
          <a:effectLst>
            <a:outerShdw blurRad="63500" dist="38500" dir="7500041" sx="98500" sy="100079" kx="99984" algn="tl" rotWithShape="0">
              <a:srgbClr val="000000">
                <a:alpha val="2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6" name="Right Triangle 5"/>
          <p:cNvSpPr>
            <a:spLocks noChangeArrowheads="1"/>
          </p:cNvSpPr>
          <p:nvPr/>
        </p:nvSpPr>
        <p:spPr bwMode="auto"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>
            <a:solidFill>
              <a:srgbClr val="FFFFFF"/>
            </a:solidFill>
            <a:bevel/>
            <a:headEnd/>
            <a:tailEnd/>
          </a:ln>
          <a:effectLst>
            <a:outerShdw blurRad="63500" dist="6350" dir="12899787" algn="tl" rotWithShape="0">
              <a:srgbClr val="000000">
                <a:alpha val="46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42FA0-C315-BE40-A0B5-284F23554A14}" type="datetime1">
              <a:rPr lang="en-US"/>
              <a:pPr>
                <a:defRPr/>
              </a:pPr>
              <a:t>5/6/2016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A16A6-F7F2-DF4D-AAC3-27C6ED60E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45C75"/>
                </a:solidFill>
                <a:latin typeface="Constantia" charset="0"/>
              </a:defRPr>
            </a:lvl1pPr>
          </a:lstStyle>
          <a:p>
            <a:pPr>
              <a:defRPr/>
            </a:pPr>
            <a:fld id="{97B4A291-0ABF-D74C-83B4-66C4946AB19D}" type="datetime1">
              <a:rPr lang="en-US"/>
              <a:pPr>
                <a:defRPr/>
              </a:pPr>
              <a:t>5/6/2016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  <a:latin typeface="Constantia" charset="0"/>
              </a:defRPr>
            </a:lvl1pPr>
          </a:lstStyle>
          <a:p>
            <a:pPr>
              <a:defRPr/>
            </a:pPr>
            <a:fld id="{F1B6AEFD-32EB-BE44-9D70-E9D6CF9F1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1" r:id="rId1"/>
    <p:sldLayoutId id="2147484593" r:id="rId2"/>
    <p:sldLayoutId id="2147484602" r:id="rId3"/>
    <p:sldLayoutId id="2147484594" r:id="rId4"/>
    <p:sldLayoutId id="2147484595" r:id="rId5"/>
    <p:sldLayoutId id="2147484596" r:id="rId6"/>
    <p:sldLayoutId id="2147484597" r:id="rId7"/>
    <p:sldLayoutId id="2147484598" r:id="rId8"/>
    <p:sldLayoutId id="2147484603" r:id="rId9"/>
    <p:sldLayoutId id="2147484599" r:id="rId10"/>
    <p:sldLayoutId id="2147484600" r:id="rId11"/>
    <p:sldLayoutId id="214748460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charset="2"/>
        <a:buChar char=""/>
        <a:defRPr sz="26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charset="2"/>
        <a:buChar char="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charset="2"/>
        <a:buChar char="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cellbiology.med.unsw.edu.au/units/images/cell_adhesion_summary.png" TargetMode="Externa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09800"/>
            <a:ext cx="8763000" cy="1524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dirty="0" smtClean="0"/>
              <a:t>Epidermis &amp; </a:t>
            </a:r>
            <a:br>
              <a:rPr lang="en-US" sz="4800" dirty="0" smtClean="0"/>
            </a:br>
            <a:r>
              <a:rPr lang="en-US" sz="4800" dirty="0" smtClean="0"/>
              <a:t>Basement Membrane Zone</a:t>
            </a:r>
            <a:br>
              <a:rPr lang="en-US" sz="4800" dirty="0" smtClean="0"/>
            </a:br>
            <a:r>
              <a:rPr lang="en-US" sz="4800" dirty="0" smtClean="0"/>
              <a:t>Basic Science Review</a:t>
            </a:r>
            <a:endParaRPr lang="en-US" sz="4800" dirty="0"/>
          </a:p>
        </p:txBody>
      </p:sp>
      <p:sp>
        <p:nvSpPr>
          <p:cNvPr id="3" name="Rectangle 2"/>
          <p:cNvSpPr/>
          <p:nvPr/>
        </p:nvSpPr>
        <p:spPr>
          <a:xfrm>
            <a:off x="2977549" y="4505980"/>
            <a:ext cx="3284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Michael </a:t>
            </a:r>
            <a:r>
              <a:rPr lang="en-US" sz="2800" smtClean="0">
                <a:latin typeface="Times New Roman" charset="0"/>
                <a:ea typeface="Times New Roman" charset="0"/>
                <a:cs typeface="Times New Roman" charset="0"/>
              </a:rPr>
              <a:t>Wangia, 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MD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0550"/>
          </a:xfrm>
        </p:spPr>
        <p:txBody>
          <a:bodyPr/>
          <a:lstStyle/>
          <a:p>
            <a:pPr algn="ctr"/>
            <a:r>
              <a:rPr lang="en-US" sz="4400" u="sng" dirty="0" smtClean="0">
                <a:latin typeface="Times New Roman" charset="0"/>
                <a:ea typeface="Times New Roman" charset="0"/>
                <a:cs typeface="Times New Roman" charset="0"/>
              </a:rPr>
              <a:t>Melanin &amp; Pigmentation</a:t>
            </a:r>
          </a:p>
        </p:txBody>
      </p:sp>
      <p:pic>
        <p:nvPicPr>
          <p:cNvPr id="2560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37" y="3124200"/>
            <a:ext cx="5491163" cy="355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3519488" y="6611938"/>
            <a:ext cx="19669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Times New Roman" charset="0"/>
                <a:ea typeface="Times New Roman" charset="0"/>
                <a:cs typeface="Times New Roman" charset="0"/>
              </a:rPr>
              <a:t>Image from www.therametics.com</a:t>
            </a:r>
          </a:p>
        </p:txBody>
      </p:sp>
      <p:sp>
        <p:nvSpPr>
          <p:cNvPr id="7" name="Oval 6"/>
          <p:cNvSpPr/>
          <p:nvPr/>
        </p:nvSpPr>
        <p:spPr>
          <a:xfrm>
            <a:off x="5791200" y="5181600"/>
            <a:ext cx="914400" cy="685800"/>
          </a:xfrm>
          <a:prstGeom prst="ellipse">
            <a:avLst/>
          </a:prstGeom>
          <a:solidFill>
            <a:srgbClr val="FF0000">
              <a:alpha val="11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00600" y="5334000"/>
            <a:ext cx="838200" cy="381000"/>
          </a:xfrm>
          <a:prstGeom prst="ellipse">
            <a:avLst/>
          </a:prstGeom>
          <a:solidFill>
            <a:schemeClr val="tx1">
              <a:lumMod val="95000"/>
              <a:lumOff val="5000"/>
              <a:alpha val="11000"/>
            </a:schemeClr>
          </a:solidFill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/>
          </p:cNvSpPr>
          <p:nvPr/>
        </p:nvSpPr>
        <p:spPr bwMode="auto">
          <a:xfrm>
            <a:off x="76200" y="381000"/>
            <a:ext cx="883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Primary function = Protect skin from UV-induced DNA damage</a:t>
            </a: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Melanin is regulated by the </a:t>
            </a: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melanocortin-1 receptor (MC1R)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on melanocytes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MC1R is controlled primarily by: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α-melanocyte stimulating hormone (α-MSH) &amp; adrenocorticotrophic hormone (ACTH) = </a:t>
            </a:r>
            <a:r>
              <a:rPr lang="en-US" sz="2000" u="sng" dirty="0" smtClean="0">
                <a:latin typeface="Times New Roman" charset="0"/>
                <a:ea typeface="Times New Roman" charset="0"/>
                <a:cs typeface="Times New Roman" charset="0"/>
              </a:rPr>
              <a:t>Increase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pigmentation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Agouti signal hormone = </a:t>
            </a:r>
            <a:r>
              <a:rPr lang="en-US" sz="2000" u="sng" dirty="0" smtClean="0">
                <a:latin typeface="Times New Roman" charset="0"/>
                <a:ea typeface="Times New Roman" charset="0"/>
                <a:cs typeface="Times New Roman" charset="0"/>
              </a:rPr>
              <a:t>Decrease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pigmentation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Mutation in MC1R gene causes </a:t>
            </a: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red-colored hair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(low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eumelanin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endParaRPr lang="en-US" sz="16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endParaRPr lang="en-US" sz="1600" dirty="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812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1208"/>
            <a:ext cx="7772400" cy="850392"/>
          </a:xfrm>
        </p:spPr>
        <p:txBody>
          <a:bodyPr/>
          <a:lstStyle/>
          <a:p>
            <a:pPr>
              <a:defRPr/>
            </a:pPr>
            <a:r>
              <a:rPr sz="3600" smtClean="0"/>
              <a:t>What protein is present in both desmosomes &amp; adherens junctions?</a:t>
            </a:r>
            <a:endParaRPr sz="360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04800" y="1676400"/>
            <a:ext cx="8229600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14350" indent="-514350">
              <a:spcBef>
                <a:spcPct val="20000"/>
              </a:spcBef>
              <a:buClr>
                <a:srgbClr val="0BD0D9"/>
              </a:buClr>
              <a:buSzPct val="95000"/>
              <a:buFont typeface="+mj-lt"/>
              <a:buAutoNum type="alphaLcParenR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Plakoglobin</a:t>
            </a:r>
          </a:p>
          <a:p>
            <a:pPr marL="514350" indent="-514350">
              <a:spcBef>
                <a:spcPct val="20000"/>
              </a:spcBef>
              <a:buClr>
                <a:srgbClr val="0BD0D9"/>
              </a:buClr>
              <a:buSzPct val="95000"/>
              <a:buFont typeface="+mj-lt"/>
              <a:buAutoNum type="alphaLcParenR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Desmocollin 1</a:t>
            </a:r>
          </a:p>
          <a:p>
            <a:pPr marL="514350" indent="-514350">
              <a:spcBef>
                <a:spcPct val="20000"/>
              </a:spcBef>
              <a:buClr>
                <a:srgbClr val="0BD0D9"/>
              </a:buClr>
              <a:buSzPct val="95000"/>
              <a:buFont typeface="+mj-lt"/>
              <a:buAutoNum type="alphaLcParenR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E-cadherin</a:t>
            </a:r>
          </a:p>
          <a:p>
            <a:pPr marL="514350" indent="-514350">
              <a:spcBef>
                <a:spcPct val="20000"/>
              </a:spcBef>
              <a:buClr>
                <a:srgbClr val="0BD0D9"/>
              </a:buClr>
              <a:buSzPct val="95000"/>
              <a:buFont typeface="+mj-lt"/>
              <a:buAutoNum type="alphaLcParenR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Desmoglein 3</a:t>
            </a:r>
          </a:p>
          <a:p>
            <a:pPr marL="514350" indent="-514350">
              <a:spcBef>
                <a:spcPct val="20000"/>
              </a:spcBef>
              <a:buClr>
                <a:srgbClr val="0BD0D9"/>
              </a:buClr>
              <a:buSzPct val="95000"/>
              <a:buFont typeface="+mj-lt"/>
              <a:buAutoNum type="alphaLcParenR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Desmoglein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7408"/>
            <a:ext cx="7772400" cy="850392"/>
          </a:xfrm>
        </p:spPr>
        <p:txBody>
          <a:bodyPr/>
          <a:lstStyle/>
          <a:p>
            <a:pPr>
              <a:defRPr/>
            </a:pPr>
            <a:r>
              <a:rPr sz="3600" smtClean="0"/>
              <a:t>What adherens junction protein is </a:t>
            </a:r>
            <a:r>
              <a:rPr sz="3600" u="sng" smtClean="0"/>
              <a:t>not</a:t>
            </a:r>
            <a:r>
              <a:rPr sz="3600" smtClean="0"/>
              <a:t> present in a desmosome?</a:t>
            </a:r>
            <a:endParaRPr sz="360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28600" y="1676400"/>
            <a:ext cx="8229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14350" indent="-514350">
              <a:spcBef>
                <a:spcPct val="20000"/>
              </a:spcBef>
              <a:buClr>
                <a:srgbClr val="0BD0D9"/>
              </a:buClr>
              <a:buSzPct val="95000"/>
              <a:buFont typeface="+mj-lt"/>
              <a:buAutoNum type="alphaLcParenR"/>
              <a:defRPr/>
            </a:pP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Plakoglobin</a:t>
            </a:r>
          </a:p>
          <a:p>
            <a:pPr marL="514350" indent="-514350">
              <a:spcBef>
                <a:spcPct val="20000"/>
              </a:spcBef>
              <a:buClr>
                <a:srgbClr val="0BD0D9"/>
              </a:buClr>
              <a:buSzPct val="95000"/>
              <a:buFont typeface="+mj-lt"/>
              <a:buAutoNum type="alphaLcParenR"/>
              <a:defRPr/>
            </a:pP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Desmocollin 1</a:t>
            </a:r>
          </a:p>
          <a:p>
            <a:pPr marL="514350" indent="-514350">
              <a:spcBef>
                <a:spcPct val="20000"/>
              </a:spcBef>
              <a:buClr>
                <a:srgbClr val="0BD0D9"/>
              </a:buClr>
              <a:buSzPct val="95000"/>
              <a:buFont typeface="+mj-lt"/>
              <a:buAutoNum type="alphaLcParenR"/>
              <a:defRPr/>
            </a:pP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E-cadherin</a:t>
            </a:r>
          </a:p>
          <a:p>
            <a:pPr marL="514350" indent="-514350">
              <a:spcBef>
                <a:spcPct val="20000"/>
              </a:spcBef>
              <a:buClr>
                <a:srgbClr val="0BD0D9"/>
              </a:buClr>
              <a:buSzPct val="95000"/>
              <a:buFont typeface="+mj-lt"/>
              <a:buAutoNum type="alphaLcParenR"/>
              <a:defRPr/>
            </a:pP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Desmoglein 3</a:t>
            </a:r>
          </a:p>
          <a:p>
            <a:pPr marL="514350" indent="-514350">
              <a:spcBef>
                <a:spcPct val="20000"/>
              </a:spcBef>
              <a:buClr>
                <a:srgbClr val="0BD0D9"/>
              </a:buClr>
              <a:buSzPct val="95000"/>
              <a:buFont typeface="+mj-lt"/>
              <a:buAutoNum type="alphaLcParenR"/>
              <a:defRPr/>
            </a:pP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Desmoglein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26008"/>
            <a:ext cx="6553200" cy="850392"/>
          </a:xfrm>
        </p:spPr>
        <p:txBody>
          <a:bodyPr/>
          <a:lstStyle/>
          <a:p>
            <a:pPr>
              <a:defRPr/>
            </a:pPr>
            <a:r>
              <a:rPr sz="4400" smtClean="0"/>
              <a:t>What is the molecular weight (kDa) of BPAG2?</a:t>
            </a:r>
            <a:endParaRPr sz="440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981200"/>
            <a:ext cx="82296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14350" indent="-514350" defTabSz="457200">
              <a:spcBef>
                <a:spcPct val="20000"/>
              </a:spcBef>
              <a:buFont typeface="+mj-lt"/>
              <a:buAutoNum type="alphaLcParenR"/>
              <a:defRPr/>
            </a:pPr>
            <a:r>
              <a:rPr lang="en-US" sz="3200" dirty="0">
                <a:latin typeface="Times"/>
                <a:ea typeface="MS PGothic" pitchFamily="34" charset="-128"/>
                <a:cs typeface="Times"/>
              </a:rPr>
              <a:t>160</a:t>
            </a:r>
          </a:p>
          <a:p>
            <a:pPr marL="514350" indent="-514350" defTabSz="457200">
              <a:spcBef>
                <a:spcPct val="20000"/>
              </a:spcBef>
              <a:buFont typeface="+mj-lt"/>
              <a:buAutoNum type="alphaLcParenR"/>
              <a:defRPr/>
            </a:pPr>
            <a:r>
              <a:rPr lang="en-US" sz="3200" dirty="0">
                <a:latin typeface="Times"/>
                <a:ea typeface="MS PGothic" pitchFamily="34" charset="-128"/>
                <a:cs typeface="Times"/>
              </a:rPr>
              <a:t>180</a:t>
            </a:r>
          </a:p>
          <a:p>
            <a:pPr marL="514350" indent="-514350" defTabSz="457200">
              <a:spcBef>
                <a:spcPct val="20000"/>
              </a:spcBef>
              <a:buFont typeface="+mj-lt"/>
              <a:buAutoNum type="alphaLcParenR"/>
              <a:defRPr/>
            </a:pPr>
            <a:r>
              <a:rPr lang="en-US" sz="3200" dirty="0">
                <a:latin typeface="Times"/>
                <a:ea typeface="MS PGothic" pitchFamily="34" charset="-128"/>
                <a:cs typeface="Times"/>
              </a:rPr>
              <a:t>210</a:t>
            </a:r>
          </a:p>
          <a:p>
            <a:pPr marL="514350" indent="-514350" defTabSz="457200">
              <a:spcBef>
                <a:spcPct val="20000"/>
              </a:spcBef>
              <a:buFont typeface="+mj-lt"/>
              <a:buAutoNum type="alphaLcParenR"/>
              <a:defRPr/>
            </a:pPr>
            <a:r>
              <a:rPr lang="en-US" sz="3200" dirty="0">
                <a:latin typeface="Times"/>
                <a:ea typeface="MS PGothic" pitchFamily="34" charset="-128"/>
                <a:cs typeface="Times"/>
              </a:rPr>
              <a:t>230</a:t>
            </a:r>
          </a:p>
          <a:p>
            <a:pPr marL="514350" indent="-514350" defTabSz="457200">
              <a:spcBef>
                <a:spcPct val="20000"/>
              </a:spcBef>
              <a:buFont typeface="+mj-lt"/>
              <a:buAutoNum type="alphaLcParenR"/>
              <a:defRPr/>
            </a:pPr>
            <a:r>
              <a:rPr lang="en-US" sz="3200" dirty="0">
                <a:latin typeface="Times"/>
                <a:ea typeface="MS PGothic" pitchFamily="34" charset="-128"/>
                <a:cs typeface="Times"/>
              </a:rPr>
              <a:t>500</a:t>
            </a:r>
          </a:p>
        </p:txBody>
      </p:sp>
      <p:pic>
        <p:nvPicPr>
          <p:cNvPr id="7" name="Picture 3" descr="Hemidesmosom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4100" y="1724025"/>
            <a:ext cx="427990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337300" y="3908425"/>
            <a:ext cx="520700" cy="206375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7772400" cy="850392"/>
          </a:xfrm>
        </p:spPr>
        <p:txBody>
          <a:bodyPr/>
          <a:lstStyle/>
          <a:p>
            <a:pPr>
              <a:defRPr/>
            </a:pPr>
            <a:r>
              <a:rPr sz="4000" smtClean="0"/>
              <a:t>Autoantibodies to Type XVII collagen are characteristic of:</a:t>
            </a:r>
            <a:endParaRPr sz="4000"/>
          </a:p>
        </p:txBody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lphaLcParenR"/>
              <a:defRPr/>
            </a:pPr>
            <a:r>
              <a:rPr lang="en-US" sz="3200" dirty="0" smtClean="0">
                <a:latin typeface="Times"/>
                <a:cs typeface="Times"/>
              </a:rPr>
              <a:t>Bullous pemphigoid</a:t>
            </a:r>
          </a:p>
          <a:p>
            <a:pPr marL="457200" indent="-457200" eaLnBrk="1" hangingPunct="1">
              <a:buFont typeface="Calibri" charset="0"/>
              <a:buAutoNum type="alphaLcParenR"/>
              <a:defRPr/>
            </a:pPr>
            <a:r>
              <a:rPr lang="en-US" sz="3200" dirty="0">
                <a:latin typeface="Times"/>
                <a:cs typeface="Times"/>
              </a:rPr>
              <a:t>Linear IgA bullous disease</a:t>
            </a:r>
            <a:endParaRPr lang="en-US" sz="3200" dirty="0" smtClean="0">
              <a:latin typeface="Times"/>
              <a:cs typeface="Times"/>
            </a:endParaRPr>
          </a:p>
          <a:p>
            <a:pPr marL="457200" indent="-457200" eaLnBrk="1" hangingPunct="1">
              <a:buFont typeface="Calibri" charset="0"/>
              <a:buAutoNum type="alphaLcParenR"/>
              <a:defRPr/>
            </a:pPr>
            <a:r>
              <a:rPr lang="en-US" sz="3200" dirty="0" smtClean="0">
                <a:latin typeface="Times"/>
                <a:cs typeface="Times"/>
              </a:rPr>
              <a:t>Cicatricial </a:t>
            </a:r>
            <a:r>
              <a:rPr lang="en-US" sz="3200" dirty="0">
                <a:latin typeface="Times"/>
                <a:cs typeface="Times"/>
              </a:rPr>
              <a:t>pemphigoid</a:t>
            </a:r>
          </a:p>
          <a:p>
            <a:pPr marL="457200" indent="-457200" eaLnBrk="1" hangingPunct="1">
              <a:buFont typeface="Calibri" charset="0"/>
              <a:buAutoNum type="alphaLcParenR"/>
              <a:defRPr/>
            </a:pPr>
            <a:r>
              <a:rPr lang="en-US" sz="3200" dirty="0">
                <a:latin typeface="Times"/>
                <a:cs typeface="Times"/>
              </a:rPr>
              <a:t>Pemphigoid </a:t>
            </a:r>
            <a:r>
              <a:rPr lang="en-US" sz="3200" dirty="0" err="1">
                <a:latin typeface="Times"/>
                <a:cs typeface="Times"/>
              </a:rPr>
              <a:t>gestationalis</a:t>
            </a:r>
            <a:endParaRPr lang="en-US" sz="3200" dirty="0">
              <a:latin typeface="Times"/>
              <a:cs typeface="Times"/>
            </a:endParaRPr>
          </a:p>
          <a:p>
            <a:pPr marL="457200" indent="-457200" eaLnBrk="1" hangingPunct="1">
              <a:buFont typeface="Calibri" charset="0"/>
              <a:buAutoNum type="alphaLcParenR"/>
              <a:defRPr/>
            </a:pPr>
            <a:r>
              <a:rPr lang="en-US" sz="3200" dirty="0">
                <a:latin typeface="Times"/>
                <a:cs typeface="Times"/>
              </a:rPr>
              <a:t>A &amp; C</a:t>
            </a:r>
          </a:p>
          <a:p>
            <a:pPr marL="457200" indent="-457200" eaLnBrk="1" hangingPunct="1">
              <a:buFont typeface="Calibri" charset="0"/>
              <a:buAutoNum type="alphaLcParenR"/>
              <a:defRPr/>
            </a:pPr>
            <a:r>
              <a:rPr lang="en-US" sz="3200" dirty="0">
                <a:latin typeface="Times"/>
                <a:cs typeface="Times"/>
              </a:rPr>
              <a:t>All of the above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14400"/>
            <a:ext cx="8839200" cy="850392"/>
          </a:xfrm>
        </p:spPr>
        <p:txBody>
          <a:bodyPr/>
          <a:lstStyle/>
          <a:p>
            <a:pPr>
              <a:defRPr/>
            </a:pPr>
            <a:r>
              <a:rPr sz="4000" smtClean="0"/>
              <a:t>An antibody to this protein is the most likely cause of these back lesions:</a:t>
            </a:r>
            <a:endParaRPr sz="4000"/>
          </a:p>
        </p:txBody>
      </p:sp>
      <p:sp>
        <p:nvSpPr>
          <p:cNvPr id="90115" name="Content Placeholder 2"/>
          <p:cNvSpPr txBox="1">
            <a:spLocks/>
          </p:cNvSpPr>
          <p:nvPr/>
        </p:nvSpPr>
        <p:spPr bwMode="auto">
          <a:xfrm>
            <a:off x="457200" y="1981200"/>
            <a:ext cx="82296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14350" indent="-514350" defTabSz="457200">
              <a:spcBef>
                <a:spcPct val="20000"/>
              </a:spcBef>
              <a:buFont typeface="Calibri" charset="0"/>
              <a:buAutoNum type="alphaLcParenR"/>
            </a:pPr>
            <a:r>
              <a:rPr lang="en-US" sz="3200" dirty="0" err="1">
                <a:latin typeface="Times"/>
                <a:ea typeface="MS PGothic" pitchFamily="34" charset="-128"/>
                <a:cs typeface="Times"/>
              </a:rPr>
              <a:t>Desmocollin</a:t>
            </a:r>
            <a:r>
              <a:rPr lang="en-US" sz="3200" dirty="0">
                <a:latin typeface="Times"/>
                <a:ea typeface="MS PGothic" pitchFamily="34" charset="-128"/>
                <a:cs typeface="Times"/>
              </a:rPr>
              <a:t> 1</a:t>
            </a:r>
          </a:p>
          <a:p>
            <a:pPr marL="514350" indent="-514350" defTabSz="457200">
              <a:spcBef>
                <a:spcPct val="20000"/>
              </a:spcBef>
              <a:buFont typeface="Calibri" charset="0"/>
              <a:buAutoNum type="alphaLcParenR"/>
            </a:pPr>
            <a:r>
              <a:rPr lang="en-US" sz="3200" dirty="0" err="1">
                <a:latin typeface="Times"/>
                <a:ea typeface="MS PGothic" pitchFamily="34" charset="-128"/>
                <a:cs typeface="Times"/>
              </a:rPr>
              <a:t>Desmoglein</a:t>
            </a:r>
            <a:r>
              <a:rPr lang="en-US" sz="3200" dirty="0">
                <a:latin typeface="Times"/>
                <a:ea typeface="MS PGothic" pitchFamily="34" charset="-128"/>
                <a:cs typeface="Times"/>
              </a:rPr>
              <a:t> 1</a:t>
            </a:r>
          </a:p>
          <a:p>
            <a:pPr marL="514350" indent="-514350" defTabSz="457200">
              <a:spcBef>
                <a:spcPct val="20000"/>
              </a:spcBef>
              <a:buFont typeface="Calibri" charset="0"/>
              <a:buAutoNum type="alphaLcParenR"/>
            </a:pPr>
            <a:r>
              <a:rPr lang="en-US" sz="3200" dirty="0" err="1">
                <a:latin typeface="Times"/>
                <a:ea typeface="MS PGothic" pitchFamily="34" charset="-128"/>
                <a:cs typeface="Times"/>
              </a:rPr>
              <a:t>Desmoglein</a:t>
            </a:r>
            <a:r>
              <a:rPr lang="en-US" sz="3200" dirty="0">
                <a:latin typeface="Times"/>
                <a:ea typeface="MS PGothic" pitchFamily="34" charset="-128"/>
                <a:cs typeface="Times"/>
              </a:rPr>
              <a:t> 3</a:t>
            </a:r>
          </a:p>
          <a:p>
            <a:pPr marL="514350" indent="-514350" defTabSz="457200">
              <a:spcBef>
                <a:spcPct val="20000"/>
              </a:spcBef>
              <a:buFont typeface="Calibri" charset="0"/>
              <a:buAutoNum type="alphaLcParenR"/>
            </a:pPr>
            <a:r>
              <a:rPr lang="en-US" sz="3200" dirty="0">
                <a:latin typeface="Times"/>
                <a:ea typeface="MS PGothic" pitchFamily="34" charset="-128"/>
                <a:cs typeface="Times"/>
              </a:rPr>
              <a:t>BPAG1</a:t>
            </a:r>
          </a:p>
          <a:p>
            <a:pPr marL="514350" indent="-514350" defTabSz="457200">
              <a:spcBef>
                <a:spcPct val="20000"/>
              </a:spcBef>
              <a:buFont typeface="Calibri" charset="0"/>
              <a:buAutoNum type="alphaLcParenR"/>
            </a:pPr>
            <a:r>
              <a:rPr lang="en-US" sz="3200" dirty="0">
                <a:latin typeface="Times"/>
                <a:ea typeface="MS PGothic" pitchFamily="34" charset="-128"/>
                <a:cs typeface="Times"/>
              </a:rPr>
              <a:t>BPAG2</a:t>
            </a:r>
          </a:p>
        </p:txBody>
      </p:sp>
      <p:pic>
        <p:nvPicPr>
          <p:cNvPr id="90116" name="Picture 3" descr="PF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5288" y="1905000"/>
            <a:ext cx="460216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97408"/>
            <a:ext cx="8534400" cy="1231392"/>
          </a:xfrm>
        </p:spPr>
        <p:txBody>
          <a:bodyPr/>
          <a:lstStyle/>
          <a:p>
            <a:pPr>
              <a:defRPr/>
            </a:pPr>
            <a:r>
              <a:rPr sz="4000" smtClean="0"/>
              <a:t>An antibody to this protein is the most likely cause of this condition:</a:t>
            </a:r>
            <a:endParaRPr sz="4000"/>
          </a:p>
        </p:txBody>
      </p:sp>
      <p:sp>
        <p:nvSpPr>
          <p:cNvPr id="91139" name="Text Placeholder 2"/>
          <p:cNvSpPr>
            <a:spLocks noGrp="1"/>
          </p:cNvSpPr>
          <p:nvPr>
            <p:ph type="body" idx="1"/>
          </p:nvPr>
        </p:nvSpPr>
        <p:spPr>
          <a:xfrm>
            <a:off x="76200" y="2133600"/>
            <a:ext cx="7848600" cy="2209800"/>
          </a:xfrm>
        </p:spPr>
        <p:txBody>
          <a:bodyPr/>
          <a:lstStyle/>
          <a:p>
            <a:pPr marL="514350" indent="-514350">
              <a:buFont typeface="Calibri" charset="0"/>
              <a:buAutoNum type="alphaLcParenR"/>
            </a:pPr>
            <a:r>
              <a:rPr lang="en-US" sz="2800" dirty="0" smtClean="0">
                <a:latin typeface="Times"/>
                <a:ea typeface="Times New Roman" charset="0"/>
                <a:cs typeface="Times"/>
              </a:rPr>
              <a:t>130 kDa</a:t>
            </a:r>
          </a:p>
          <a:p>
            <a:pPr marL="514350" indent="-514350">
              <a:buFont typeface="Calibri" charset="0"/>
              <a:buAutoNum type="alphaLcParenR"/>
            </a:pPr>
            <a:r>
              <a:rPr lang="en-US" sz="2800" dirty="0" smtClean="0">
                <a:latin typeface="Times"/>
                <a:ea typeface="Times New Roman" charset="0"/>
                <a:cs typeface="Times"/>
              </a:rPr>
              <a:t>160 kDa</a:t>
            </a:r>
          </a:p>
          <a:p>
            <a:pPr marL="514350" indent="-514350">
              <a:buFont typeface="Calibri" charset="0"/>
              <a:buAutoNum type="alphaLcParenR"/>
            </a:pPr>
            <a:r>
              <a:rPr lang="en-US" sz="2800" dirty="0" smtClean="0">
                <a:latin typeface="Times"/>
                <a:ea typeface="Times New Roman" charset="0"/>
                <a:cs typeface="Times"/>
              </a:rPr>
              <a:t>180 kDa</a:t>
            </a:r>
          </a:p>
          <a:p>
            <a:pPr marL="514350" indent="-514350">
              <a:buFont typeface="Calibri" charset="0"/>
              <a:buAutoNum type="alphaLcParenR"/>
            </a:pPr>
            <a:r>
              <a:rPr lang="en-US" sz="2800" dirty="0" smtClean="0">
                <a:latin typeface="Times"/>
                <a:ea typeface="Times New Roman" charset="0"/>
                <a:cs typeface="Times"/>
              </a:rPr>
              <a:t>Laminin-332</a:t>
            </a:r>
          </a:p>
          <a:p>
            <a:pPr marL="514350" indent="-514350">
              <a:buFont typeface="Calibri" charset="0"/>
              <a:buAutoNum type="alphaLcParenR"/>
            </a:pPr>
            <a:r>
              <a:rPr lang="en-US" sz="2800" dirty="0" smtClean="0">
                <a:latin typeface="Times"/>
                <a:ea typeface="Times New Roman" charset="0"/>
                <a:cs typeface="Times"/>
              </a:rPr>
              <a:t>500 kDa</a:t>
            </a:r>
          </a:p>
        </p:txBody>
      </p:sp>
      <p:pic>
        <p:nvPicPr>
          <p:cNvPr id="91141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800935"/>
            <a:ext cx="3200400" cy="505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816608"/>
            <a:ext cx="8686800" cy="1231392"/>
          </a:xfrm>
        </p:spPr>
        <p:txBody>
          <a:bodyPr/>
          <a:lstStyle/>
          <a:p>
            <a:pPr>
              <a:defRPr/>
            </a:pPr>
            <a:r>
              <a:rPr sz="3200" dirty="0" smtClean="0"/>
              <a:t>An infant presents with </a:t>
            </a:r>
            <a:r>
              <a:rPr lang="en-US" sz="3200" dirty="0" smtClean="0"/>
              <a:t>"</a:t>
            </a:r>
            <a:r>
              <a:rPr sz="3200" dirty="0" smtClean="0"/>
              <a:t>grouped blisters.</a:t>
            </a:r>
            <a:r>
              <a:rPr lang="en-US" sz="3200" dirty="0" smtClean="0"/>
              <a:t>"</a:t>
            </a:r>
            <a:r>
              <a:rPr sz="3200" dirty="0" smtClean="0"/>
              <a:t>  </a:t>
            </a:r>
            <a:br>
              <a:rPr sz="3200" dirty="0" smtClean="0"/>
            </a:br>
            <a:r>
              <a:rPr sz="3200" dirty="0" smtClean="0"/>
              <a:t>Biopsies show a separation that begins in the </a:t>
            </a:r>
            <a:br>
              <a:rPr sz="3200" dirty="0" smtClean="0"/>
            </a:br>
            <a:r>
              <a:rPr sz="3200" dirty="0" smtClean="0"/>
              <a:t>basal cell layer and a negative DIF.   </a:t>
            </a:r>
            <a:br>
              <a:rPr sz="3200" dirty="0" smtClean="0"/>
            </a:br>
            <a:r>
              <a:rPr sz="3200" dirty="0" smtClean="0"/>
              <a:t>The father has a history of recurrent blisters also.  </a:t>
            </a:r>
            <a:br>
              <a:rPr sz="3200" dirty="0" smtClean="0"/>
            </a:br>
            <a:r>
              <a:rPr sz="3200" dirty="0" smtClean="0"/>
              <a:t>What is the most likely diagnosis? </a:t>
            </a:r>
            <a:endParaRPr sz="3200" dirty="0"/>
          </a:p>
        </p:txBody>
      </p:sp>
      <p:sp>
        <p:nvSpPr>
          <p:cNvPr id="9216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200400"/>
            <a:ext cx="7848600" cy="2209800"/>
          </a:xfrm>
        </p:spPr>
        <p:txBody>
          <a:bodyPr/>
          <a:lstStyle/>
          <a:p>
            <a:pPr marL="514350" indent="-514350">
              <a:buFont typeface="Calibri" charset="0"/>
              <a:buAutoNum type="alphaLcParenR"/>
            </a:pPr>
            <a:r>
              <a:rPr lang="en-US" sz="2800" dirty="0" smtClean="0">
                <a:latin typeface="Times"/>
                <a:ea typeface="Times New Roman" charset="0"/>
                <a:cs typeface="Times"/>
              </a:rPr>
              <a:t>EBS, </a:t>
            </a:r>
            <a:r>
              <a:rPr lang="en-US" sz="2800" dirty="0" err="1" smtClean="0">
                <a:latin typeface="Times"/>
                <a:ea typeface="Times New Roman" charset="0"/>
                <a:cs typeface="Times"/>
              </a:rPr>
              <a:t>Koebner</a:t>
            </a:r>
            <a:r>
              <a:rPr lang="en-US" sz="2800" dirty="0" smtClean="0">
                <a:latin typeface="Times"/>
                <a:ea typeface="Times New Roman" charset="0"/>
                <a:cs typeface="Times"/>
              </a:rPr>
              <a:t> variant</a:t>
            </a:r>
          </a:p>
          <a:p>
            <a:pPr marL="514350" indent="-514350">
              <a:buFont typeface="Calibri" charset="0"/>
              <a:buAutoNum type="alphaLcParenR"/>
            </a:pPr>
            <a:r>
              <a:rPr lang="en-US" sz="2800" dirty="0" smtClean="0">
                <a:latin typeface="Times"/>
                <a:ea typeface="Times New Roman" charset="0"/>
                <a:cs typeface="Times"/>
              </a:rPr>
              <a:t>Bullous </a:t>
            </a:r>
            <a:r>
              <a:rPr lang="en-US" sz="2800" dirty="0" err="1" smtClean="0">
                <a:latin typeface="Times"/>
                <a:ea typeface="Times New Roman" charset="0"/>
                <a:cs typeface="Times"/>
              </a:rPr>
              <a:t>pemphigoid</a:t>
            </a:r>
            <a:endParaRPr lang="en-US" sz="2800" dirty="0" smtClean="0">
              <a:latin typeface="Times"/>
              <a:ea typeface="Times New Roman" charset="0"/>
              <a:cs typeface="Times"/>
            </a:endParaRPr>
          </a:p>
          <a:p>
            <a:pPr marL="514350" indent="-514350">
              <a:buFont typeface="Calibri" charset="0"/>
              <a:buAutoNum type="alphaLcParenR"/>
            </a:pPr>
            <a:r>
              <a:rPr lang="en-US" sz="2800" dirty="0" err="1" smtClean="0">
                <a:latin typeface="Times"/>
                <a:ea typeface="Times New Roman" charset="0"/>
                <a:cs typeface="Times"/>
              </a:rPr>
              <a:t>Epidermolysis</a:t>
            </a:r>
            <a:r>
              <a:rPr lang="en-US" sz="2800" dirty="0" smtClean="0">
                <a:latin typeface="Times"/>
                <a:ea typeface="Times New Roman" charset="0"/>
                <a:cs typeface="Times"/>
              </a:rPr>
              <a:t> </a:t>
            </a:r>
            <a:r>
              <a:rPr lang="en-US" sz="2800" dirty="0" err="1" smtClean="0">
                <a:latin typeface="Times"/>
                <a:ea typeface="Times New Roman" charset="0"/>
                <a:cs typeface="Times"/>
              </a:rPr>
              <a:t>bullosa</a:t>
            </a:r>
            <a:r>
              <a:rPr lang="en-US" sz="2800" dirty="0" smtClean="0">
                <a:latin typeface="Times"/>
                <a:ea typeface="Times New Roman" charset="0"/>
                <a:cs typeface="Times"/>
              </a:rPr>
              <a:t> </a:t>
            </a:r>
            <a:r>
              <a:rPr lang="en-US" sz="2800" dirty="0" err="1" smtClean="0">
                <a:latin typeface="Times"/>
                <a:ea typeface="Times New Roman" charset="0"/>
                <a:cs typeface="Times"/>
              </a:rPr>
              <a:t>acquisita</a:t>
            </a:r>
            <a:endParaRPr lang="en-US" sz="2800" dirty="0" smtClean="0">
              <a:latin typeface="Times"/>
              <a:ea typeface="Times New Roman" charset="0"/>
              <a:cs typeface="Times"/>
            </a:endParaRPr>
          </a:p>
          <a:p>
            <a:pPr marL="514350" indent="-514350">
              <a:buFont typeface="Calibri" charset="0"/>
              <a:buAutoNum type="alphaLcParenR"/>
            </a:pPr>
            <a:r>
              <a:rPr lang="en-US" sz="2800" dirty="0" err="1" smtClean="0">
                <a:latin typeface="Times"/>
                <a:ea typeface="Times New Roman" charset="0"/>
                <a:cs typeface="Times"/>
              </a:rPr>
              <a:t>Junctional</a:t>
            </a:r>
            <a:r>
              <a:rPr lang="en-US" sz="2800" dirty="0" smtClean="0">
                <a:latin typeface="Times"/>
                <a:ea typeface="Times New Roman" charset="0"/>
                <a:cs typeface="Times"/>
              </a:rPr>
              <a:t> EB – non-</a:t>
            </a:r>
            <a:r>
              <a:rPr lang="en-US" sz="2800" dirty="0" err="1" smtClean="0">
                <a:latin typeface="Times"/>
                <a:ea typeface="Times New Roman" charset="0"/>
                <a:cs typeface="Times"/>
              </a:rPr>
              <a:t>Herlitz</a:t>
            </a:r>
            <a:endParaRPr lang="en-US" sz="2800" dirty="0" smtClean="0">
              <a:latin typeface="Times"/>
              <a:ea typeface="Times New Roman" charset="0"/>
              <a:cs typeface="Times"/>
            </a:endParaRPr>
          </a:p>
          <a:p>
            <a:pPr marL="514350" indent="-514350">
              <a:buFont typeface="Calibri" charset="0"/>
              <a:buAutoNum type="alphaLcParenR"/>
            </a:pPr>
            <a:r>
              <a:rPr lang="en-US" sz="2800" dirty="0" smtClean="0">
                <a:latin typeface="Times"/>
                <a:ea typeface="Times New Roman" charset="0"/>
                <a:cs typeface="Times"/>
              </a:rPr>
              <a:t>EBS, Dowling-</a:t>
            </a:r>
            <a:r>
              <a:rPr lang="en-US" sz="2800" dirty="0" err="1" smtClean="0">
                <a:latin typeface="Times"/>
                <a:ea typeface="Times New Roman" charset="0"/>
                <a:cs typeface="Times"/>
              </a:rPr>
              <a:t>Meara</a:t>
            </a:r>
            <a:r>
              <a:rPr lang="en-US" sz="2800" dirty="0" smtClean="0">
                <a:latin typeface="Times"/>
                <a:ea typeface="Times New Roman" charset="0"/>
                <a:cs typeface="Times"/>
              </a:rPr>
              <a:t> variant</a:t>
            </a:r>
          </a:p>
          <a:p>
            <a:pPr marL="514350" indent="-514350">
              <a:buFont typeface="Calibri" charset="0"/>
              <a:buAutoNum type="alphaLcParenR"/>
            </a:pPr>
            <a:endParaRPr lang="en-US" sz="2800" dirty="0" smtClean="0">
              <a:latin typeface="Times"/>
              <a:ea typeface="Times New Roman" charset="0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21208"/>
            <a:ext cx="7620000" cy="850392"/>
          </a:xfrm>
        </p:spPr>
        <p:txBody>
          <a:bodyPr/>
          <a:lstStyle/>
          <a:p>
            <a:pPr>
              <a:defRPr/>
            </a:pPr>
            <a:r>
              <a:rPr sz="4400" smtClean="0"/>
              <a:t>Match the disorder with its most likely associated collagen:</a:t>
            </a:r>
            <a:endParaRPr sz="4400"/>
          </a:p>
        </p:txBody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>
          <a:xfrm>
            <a:off x="76200" y="1951038"/>
            <a:ext cx="5181600" cy="4144962"/>
          </a:xfrm>
        </p:spPr>
        <p:txBody>
          <a:bodyPr/>
          <a:lstStyle/>
          <a:p>
            <a:pPr marL="514350" indent="-514350" eaLnBrk="1" hangingPunct="1">
              <a:buFont typeface="Calibri" charset="0"/>
              <a:buAutoNum type="alphaUcPeriod"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Bullous Pemphigoid</a:t>
            </a:r>
            <a:b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14350" indent="-514350" eaLnBrk="1" hangingPunct="1">
              <a:buFont typeface="Calibri" charset="0"/>
              <a:buAutoNum type="alphaUcPeriod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Osteogenesis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imperfecta</a:t>
            </a:r>
            <a:b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14350" indent="-514350" eaLnBrk="1" hangingPunct="1">
              <a:buFont typeface="Calibri" charset="0"/>
              <a:buAutoNum type="alphaUcPeriod"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Dominant DEB</a:t>
            </a:r>
            <a:b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14350" indent="-514350" eaLnBrk="1" hangingPunct="1">
              <a:buFont typeface="Calibri" charset="0"/>
              <a:buAutoNum type="alphaUcPeriod"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Relapsing polychondritis</a:t>
            </a:r>
            <a:b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14350" indent="-514350" eaLnBrk="1" hangingPunct="1">
              <a:buFont typeface="Calibri" charset="0"/>
              <a:buAutoNum type="alphaUcPeriod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Epidermolysis bullosa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acquisita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3188" name="Rectangle 4"/>
          <p:cNvSpPr>
            <a:spLocks/>
          </p:cNvSpPr>
          <p:nvPr/>
        </p:nvSpPr>
        <p:spPr bwMode="auto">
          <a:xfrm>
            <a:off x="4876800" y="1981200"/>
            <a:ext cx="4267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 typeface="Calibri" charset="0"/>
              <a:buAutoNum type="arabicPeriod"/>
            </a:pPr>
            <a:r>
              <a:rPr lang="en-US" sz="2000">
                <a:latin typeface="Times New Roman" charset="0"/>
                <a:ea typeface="Times New Roman" charset="0"/>
                <a:cs typeface="Times New Roman" charset="0"/>
              </a:rPr>
              <a:t>Collagen I mutation</a:t>
            </a:r>
            <a:br>
              <a:rPr lang="en-US" sz="200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spcBef>
                <a:spcPct val="20000"/>
              </a:spcBef>
              <a:buFont typeface="Calibri" charset="0"/>
              <a:buAutoNum type="arabicPeriod"/>
            </a:pPr>
            <a:r>
              <a:rPr lang="en-US" sz="2000">
                <a:latin typeface="Times New Roman" charset="0"/>
                <a:ea typeface="Times New Roman" charset="0"/>
                <a:cs typeface="Times New Roman" charset="0"/>
              </a:rPr>
              <a:t>Collagen II antibodies</a:t>
            </a:r>
            <a:br>
              <a:rPr lang="en-US" sz="200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spcBef>
                <a:spcPct val="20000"/>
              </a:spcBef>
              <a:buFont typeface="Calibri" charset="0"/>
              <a:buAutoNum type="arabicPeriod"/>
            </a:pPr>
            <a:r>
              <a:rPr lang="en-US" sz="2000">
                <a:latin typeface="Times New Roman" charset="0"/>
                <a:ea typeface="Times New Roman" charset="0"/>
                <a:cs typeface="Times New Roman" charset="0"/>
              </a:rPr>
              <a:t>Collagen type VII mutation</a:t>
            </a:r>
            <a:br>
              <a:rPr lang="en-US" sz="200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spcBef>
                <a:spcPct val="20000"/>
              </a:spcBef>
              <a:buFont typeface="Calibri" charset="0"/>
              <a:buAutoNum type="arabicPeriod"/>
            </a:pPr>
            <a:r>
              <a:rPr lang="en-US" sz="2000">
                <a:latin typeface="Times New Roman" charset="0"/>
                <a:ea typeface="Times New Roman" charset="0"/>
                <a:cs typeface="Times New Roman" charset="0"/>
              </a:rPr>
              <a:t>Collagen type VII antibodies</a:t>
            </a:r>
            <a:br>
              <a:rPr lang="en-US" sz="200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spcBef>
                <a:spcPct val="20000"/>
              </a:spcBef>
              <a:buFont typeface="Calibri" charset="0"/>
              <a:buAutoNum type="arabicPeriod"/>
            </a:pPr>
            <a:r>
              <a:rPr lang="en-US" sz="2000">
                <a:latin typeface="Times New Roman" charset="0"/>
                <a:ea typeface="Times New Roman" charset="0"/>
                <a:cs typeface="Times New Roman" charset="0"/>
              </a:rPr>
              <a:t>Collagen XVII antibodies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sement Membra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45652"/>
            <a:ext cx="5638800" cy="6112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0800" y="-7441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Self-Review</a:t>
            </a:r>
            <a:endParaRPr lang="en-US" sz="4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939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06-AW02-978070203574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t="15934" r="23792" b="17583"/>
          <a:stretch/>
        </p:blipFill>
        <p:spPr>
          <a:xfrm>
            <a:off x="76200" y="762000"/>
            <a:ext cx="9020592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0" y="68759"/>
            <a:ext cx="533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Self-Review Answers</a:t>
            </a:r>
            <a:endParaRPr lang="en-US" sz="4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6542493"/>
            <a:ext cx="518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Image from Johnston, R. </a:t>
            </a:r>
            <a:r>
              <a:rPr lang="en-US" sz="1200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Weedon’s</a:t>
            </a:r>
            <a:r>
              <a:rPr lang="en-US" sz="12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Skin Pathology Essentials</a:t>
            </a:r>
            <a:r>
              <a:rPr lang="en-US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. 2012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450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590550"/>
          </a:xfrm>
        </p:spPr>
        <p:txBody>
          <a:bodyPr/>
          <a:lstStyle/>
          <a:p>
            <a:pPr algn="ctr"/>
            <a:r>
              <a:rPr lang="en-US" sz="4400" u="sng" dirty="0" smtClean="0">
                <a:latin typeface="Times New Roman" charset="0"/>
                <a:ea typeface="Times New Roman" charset="0"/>
                <a:cs typeface="Times New Roman" charset="0"/>
              </a:rPr>
              <a:t>Drugs that Decrease Pigmentation</a:t>
            </a:r>
          </a:p>
        </p:txBody>
      </p:sp>
      <p:sp>
        <p:nvSpPr>
          <p:cNvPr id="10" name="Rectangle 3"/>
          <p:cNvSpPr txBox="1">
            <a:spLocks/>
          </p:cNvSpPr>
          <p:nvPr/>
        </p:nvSpPr>
        <p:spPr bwMode="auto">
          <a:xfrm>
            <a:off x="304800" y="914400"/>
            <a:ext cx="8686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4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Inhibit or </a:t>
            </a:r>
            <a:r>
              <a:rPr lang="en-US" sz="2400" dirty="0" err="1" smtClean="0">
                <a:latin typeface="Times New Roman" charset="0"/>
                <a:ea typeface="ＭＳ Ｐゴシック" charset="-128"/>
                <a:cs typeface="ＭＳ Ｐゴシック" charset="-128"/>
              </a:rPr>
              <a:t>downregulate</a:t>
            </a:r>
            <a:r>
              <a:rPr lang="en-US" sz="24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400" dirty="0" err="1" smtClean="0">
                <a:latin typeface="Times New Roman" charset="0"/>
                <a:ea typeface="ＭＳ Ｐゴシック" charset="-128"/>
                <a:cs typeface="ＭＳ Ｐゴシック" charset="-128"/>
              </a:rPr>
              <a:t>tryosinase</a:t>
            </a:r>
            <a:r>
              <a:rPr lang="en-US" sz="24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: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err="1" smtClean="0">
                <a:latin typeface="Times New Roman" charset="0"/>
                <a:ea typeface="ＭＳ Ｐゴシック" charset="-128"/>
                <a:cs typeface="ＭＳ Ｐゴシック" charset="-128"/>
              </a:rPr>
              <a:t>Retinoids</a:t>
            </a:r>
            <a:endParaRPr lang="en-US" sz="20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1600" dirty="0">
                <a:latin typeface="Times New Roman"/>
                <a:cs typeface="Times New Roman"/>
              </a:rPr>
              <a:t>S</a:t>
            </a:r>
            <a:r>
              <a:rPr lang="en-US" sz="1600" dirty="0" smtClean="0">
                <a:latin typeface="Times New Roman"/>
                <a:cs typeface="Times New Roman"/>
              </a:rPr>
              <a:t>uppress </a:t>
            </a:r>
            <a:r>
              <a:rPr lang="en-US" sz="1600" dirty="0" err="1">
                <a:latin typeface="Times New Roman"/>
                <a:cs typeface="Times New Roman"/>
              </a:rPr>
              <a:t>tyrosinase</a:t>
            </a:r>
            <a:r>
              <a:rPr lang="en-US" sz="1600" dirty="0">
                <a:latin typeface="Times New Roman"/>
                <a:cs typeface="Times New Roman"/>
              </a:rPr>
              <a:t> activity, decrease quantity </a:t>
            </a:r>
            <a:r>
              <a:rPr lang="en-US" sz="1600" dirty="0" err="1">
                <a:latin typeface="Times New Roman"/>
                <a:cs typeface="Times New Roman"/>
              </a:rPr>
              <a:t>melanosomes</a:t>
            </a:r>
            <a:r>
              <a:rPr lang="en-US" sz="1600" dirty="0">
                <a:latin typeface="Times New Roman"/>
                <a:cs typeface="Times New Roman"/>
              </a:rPr>
              <a:t>, inhibit </a:t>
            </a:r>
            <a:r>
              <a:rPr lang="en-US" sz="1600" dirty="0" err="1">
                <a:latin typeface="Times New Roman"/>
                <a:cs typeface="Times New Roman"/>
              </a:rPr>
              <a:t>melanosome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transfer</a:t>
            </a:r>
            <a:endParaRPr lang="en-US" sz="1600" dirty="0" smtClean="0">
              <a:latin typeface="Times New Roman"/>
              <a:ea typeface="ＭＳ Ｐゴシック" charset="-128"/>
              <a:cs typeface="Times New Roman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Hydroquinone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1600" dirty="0">
                <a:latin typeface="Times New Roman"/>
                <a:cs typeface="Times New Roman"/>
              </a:rPr>
              <a:t>I</a:t>
            </a:r>
            <a:r>
              <a:rPr lang="en-US" sz="1600" dirty="0" smtClean="0">
                <a:latin typeface="Times New Roman"/>
                <a:cs typeface="Times New Roman"/>
              </a:rPr>
              <a:t>nhibiting </a:t>
            </a:r>
            <a:r>
              <a:rPr lang="en-US" sz="1600" dirty="0">
                <a:latin typeface="Times New Roman"/>
                <a:cs typeface="Times New Roman"/>
              </a:rPr>
              <a:t>DNA and RNA synthesis, suppressing the binding of copper </a:t>
            </a:r>
            <a:r>
              <a:rPr lang="en-US" sz="1600" dirty="0" smtClean="0">
                <a:latin typeface="Times New Roman"/>
                <a:cs typeface="Times New Roman"/>
              </a:rPr>
              <a:t>to </a:t>
            </a:r>
            <a:r>
              <a:rPr lang="en-US" sz="1600" dirty="0" err="1">
                <a:latin typeface="Times New Roman"/>
                <a:cs typeface="Times New Roman"/>
              </a:rPr>
              <a:t>tyrosinase</a:t>
            </a:r>
            <a:r>
              <a:rPr lang="en-US" sz="1600" dirty="0">
                <a:latin typeface="Times New Roman"/>
                <a:cs typeface="Times New Roman"/>
              </a:rPr>
              <a:t>, decreasing the formation of </a:t>
            </a:r>
            <a:r>
              <a:rPr lang="en-US" sz="1600" dirty="0" err="1">
                <a:latin typeface="Times New Roman"/>
                <a:cs typeface="Times New Roman"/>
              </a:rPr>
              <a:t>melanosomes</a:t>
            </a:r>
            <a:r>
              <a:rPr lang="en-US" sz="1600" dirty="0">
                <a:latin typeface="Times New Roman"/>
                <a:cs typeface="Times New Roman"/>
              </a:rPr>
              <a:t>, increasing the degradation of </a:t>
            </a:r>
            <a:r>
              <a:rPr lang="en-US" sz="1600" dirty="0" err="1">
                <a:latin typeface="Times New Roman"/>
                <a:cs typeface="Times New Roman"/>
              </a:rPr>
              <a:t>melanosomes</a:t>
            </a:r>
            <a:r>
              <a:rPr lang="en-US" sz="1600" dirty="0">
                <a:latin typeface="Times New Roman"/>
                <a:cs typeface="Times New Roman"/>
              </a:rPr>
              <a:t> and inducing melanocyte-specific </a:t>
            </a:r>
            <a:r>
              <a:rPr lang="en-US" sz="1600" dirty="0" smtClean="0">
                <a:latin typeface="Times New Roman"/>
                <a:cs typeface="Times New Roman"/>
              </a:rPr>
              <a:t>cytotoxicity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Vitamin C</a:t>
            </a:r>
            <a:endParaRPr lang="en-US" sz="2000" dirty="0" smtClean="0">
              <a:latin typeface="Times New Roman"/>
              <a:ea typeface="ＭＳ Ｐゴシック" charset="-128"/>
              <a:cs typeface="Times New Roman"/>
            </a:endParaRP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I</a:t>
            </a:r>
            <a:r>
              <a:rPr lang="en-US" sz="16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nteraction with copper ions at </a:t>
            </a:r>
            <a:r>
              <a:rPr lang="en-US" sz="1600" dirty="0" err="1" smtClean="0">
                <a:latin typeface="Times New Roman" charset="0"/>
                <a:ea typeface="ＭＳ Ｐゴシック" charset="-128"/>
                <a:cs typeface="ＭＳ Ｐゴシック" charset="-128"/>
              </a:rPr>
              <a:t>tyrosinase</a:t>
            </a:r>
            <a:r>
              <a:rPr lang="en-US" sz="16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 sites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R</a:t>
            </a:r>
            <a:r>
              <a:rPr lang="en-US" sz="16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educe oxidized </a:t>
            </a:r>
            <a:r>
              <a:rPr lang="en-US" sz="1600" dirty="0" err="1" smtClean="0">
                <a:latin typeface="Times New Roman" charset="0"/>
                <a:ea typeface="ＭＳ Ｐゴシック" charset="-128"/>
                <a:cs typeface="ＭＳ Ｐゴシック" charset="-128"/>
              </a:rPr>
              <a:t>dopaquinone</a:t>
            </a:r>
            <a:r>
              <a:rPr lang="en-US" sz="16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 (prevent melanin formation)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err="1" smtClean="0">
                <a:latin typeface="Times New Roman" charset="0"/>
                <a:ea typeface="ＭＳ Ｐゴシック" charset="-128"/>
                <a:cs typeface="ＭＳ Ｐゴシック" charset="-128"/>
              </a:rPr>
              <a:t>Azelaic</a:t>
            </a:r>
            <a:r>
              <a:rPr lang="en-US" sz="20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 acid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I</a:t>
            </a:r>
            <a:r>
              <a:rPr lang="en-US" sz="16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nhibits </a:t>
            </a:r>
            <a:r>
              <a:rPr lang="en-US" sz="1600" dirty="0" err="1" smtClean="0">
                <a:latin typeface="Times New Roman" charset="0"/>
                <a:ea typeface="ＭＳ Ｐゴシック" charset="-128"/>
                <a:cs typeface="ＭＳ Ｐゴシック" charset="-128"/>
              </a:rPr>
              <a:t>tyrosinase</a:t>
            </a:r>
            <a:r>
              <a:rPr lang="en-US" sz="16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 &amp; DNA synthesis in hyperactive/abnormal melanocytes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err="1" smtClean="0">
                <a:latin typeface="Times New Roman" charset="0"/>
                <a:ea typeface="ＭＳ Ｐゴシック" charset="-128"/>
                <a:cs typeface="ＭＳ Ｐゴシック" charset="-128"/>
              </a:rPr>
              <a:t>Kojic</a:t>
            </a:r>
            <a:r>
              <a:rPr lang="en-US" sz="20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 acid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F</a:t>
            </a:r>
            <a:r>
              <a:rPr lang="en-US" sz="16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ungal metabolite of </a:t>
            </a:r>
            <a:r>
              <a:rPr lang="en-US" sz="1600" i="1" dirty="0" err="1" smtClean="0">
                <a:latin typeface="Times New Roman" charset="0"/>
                <a:ea typeface="ＭＳ Ｐゴシック" charset="-128"/>
                <a:cs typeface="ＭＳ Ｐゴシック" charset="-128"/>
              </a:rPr>
              <a:t>Acinetobacter</a:t>
            </a:r>
            <a:r>
              <a:rPr lang="en-US" sz="1600" i="1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i="1" dirty="0" err="1" smtClean="0">
                <a:latin typeface="Times New Roman" charset="0"/>
                <a:ea typeface="ＭＳ Ｐゴシック" charset="-128"/>
                <a:cs typeface="ＭＳ Ｐゴシック" charset="-128"/>
              </a:rPr>
              <a:t>Aspergillus</a:t>
            </a:r>
            <a:r>
              <a:rPr lang="en-US" sz="16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 &amp; </a:t>
            </a:r>
            <a:r>
              <a:rPr lang="en-US" sz="1600" i="1" dirty="0" err="1" smtClean="0">
                <a:latin typeface="Times New Roman" charset="0"/>
                <a:ea typeface="ＭＳ Ｐゴシック" charset="-128"/>
                <a:cs typeface="ＭＳ Ｐゴシック" charset="-128"/>
              </a:rPr>
              <a:t>Penicillium</a:t>
            </a:r>
            <a:endParaRPr lang="en-US" sz="1600" i="1" dirty="0" smtClean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1600" dirty="0">
                <a:latin typeface="Times New Roman"/>
                <a:cs typeface="Times New Roman"/>
              </a:rPr>
              <a:t>C</a:t>
            </a:r>
            <a:r>
              <a:rPr lang="en-US" sz="1600" dirty="0" smtClean="0">
                <a:latin typeface="Times New Roman"/>
                <a:cs typeface="Times New Roman"/>
              </a:rPr>
              <a:t>helates </a:t>
            </a:r>
            <a:r>
              <a:rPr lang="en-US" sz="1600" dirty="0">
                <a:latin typeface="Times New Roman"/>
                <a:cs typeface="Times New Roman"/>
              </a:rPr>
              <a:t>copper bound to </a:t>
            </a:r>
            <a:r>
              <a:rPr lang="en-US" sz="1600" dirty="0" err="1">
                <a:latin typeface="Times New Roman"/>
                <a:cs typeface="Times New Roman"/>
              </a:rPr>
              <a:t>tryosinase</a:t>
            </a:r>
            <a:r>
              <a:rPr lang="en-US" sz="1600" dirty="0">
                <a:latin typeface="Times New Roman"/>
                <a:cs typeface="Times New Roman"/>
              </a:rPr>
              <a:t> and decreases number of </a:t>
            </a:r>
            <a:r>
              <a:rPr lang="en-US" sz="1600" dirty="0" err="1">
                <a:latin typeface="Times New Roman"/>
                <a:cs typeface="Times New Roman"/>
              </a:rPr>
              <a:t>melnosomes</a:t>
            </a:r>
            <a:r>
              <a:rPr lang="en-US" sz="1600" dirty="0">
                <a:latin typeface="Times New Roman"/>
                <a:cs typeface="Times New Roman"/>
              </a:rPr>
              <a:t> and </a:t>
            </a:r>
            <a:r>
              <a:rPr lang="en-US" sz="1600" dirty="0" smtClean="0">
                <a:latin typeface="Times New Roman"/>
                <a:cs typeface="Times New Roman"/>
              </a:rPr>
              <a:t>dendrites</a:t>
            </a:r>
            <a:endParaRPr lang="en-US" sz="1600" dirty="0" smtClean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4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Decrease </a:t>
            </a:r>
            <a:r>
              <a:rPr lang="en-US" sz="2400" dirty="0" err="1" smtClean="0">
                <a:latin typeface="Times New Roman" charset="0"/>
                <a:ea typeface="ＭＳ Ｐゴシック" charset="-128"/>
                <a:cs typeface="ＭＳ Ｐゴシック" charset="-128"/>
              </a:rPr>
              <a:t>melanosome</a:t>
            </a:r>
            <a:r>
              <a:rPr lang="en-US" sz="24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 transfer: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err="1" smtClean="0">
                <a:latin typeface="Times New Roman" charset="0"/>
                <a:ea typeface="ＭＳ Ｐゴシック" charset="-128"/>
                <a:cs typeface="ＭＳ Ｐゴシック" charset="-128"/>
              </a:rPr>
              <a:t>Niacinamide</a:t>
            </a: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6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(Active derivative of Niacin/Vitamin B</a:t>
            </a:r>
            <a:r>
              <a:rPr lang="en-US" sz="1600" baseline="-250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3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2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9808"/>
            <a:ext cx="7772400" cy="850392"/>
          </a:xfrm>
        </p:spPr>
        <p:txBody>
          <a:bodyPr/>
          <a:lstStyle/>
          <a:p>
            <a:pPr>
              <a:defRPr/>
            </a:pPr>
            <a:r>
              <a:rPr sz="3600" smtClean="0"/>
              <a:t>Acknowledgement</a:t>
            </a:r>
            <a:endParaRPr sz="3600"/>
          </a:p>
        </p:txBody>
      </p:sp>
      <p:sp>
        <p:nvSpPr>
          <p:cNvPr id="96259" name="Rectangle 7"/>
          <p:cNvSpPr>
            <a:spLocks noChangeArrowheads="1"/>
          </p:cNvSpPr>
          <p:nvPr/>
        </p:nvSpPr>
        <p:spPr bwMode="auto">
          <a:xfrm>
            <a:off x="762000" y="1371600"/>
            <a:ext cx="7315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Portion of keratinocyte basic science section from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 lecture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by Dan Spandau, Department of Dermatology and Biochemistry &amp; Molecular Biology, Indiana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University at the Basic Science Review (2007)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590550"/>
          </a:xfrm>
        </p:spPr>
        <p:txBody>
          <a:bodyPr/>
          <a:lstStyle/>
          <a:p>
            <a:pPr algn="ctr"/>
            <a:r>
              <a:rPr lang="en-US" sz="4400" u="sng" dirty="0" smtClean="0">
                <a:latin typeface="Times New Roman" charset="0"/>
                <a:ea typeface="Times New Roman" charset="0"/>
                <a:cs typeface="Times New Roman" charset="0"/>
              </a:rPr>
              <a:t>Melanoma Drug Therapies</a:t>
            </a:r>
          </a:p>
        </p:txBody>
      </p:sp>
      <p:sp>
        <p:nvSpPr>
          <p:cNvPr id="10" name="Rectangle 3"/>
          <p:cNvSpPr txBox="1">
            <a:spLocks/>
          </p:cNvSpPr>
          <p:nvPr/>
        </p:nvSpPr>
        <p:spPr bwMode="auto">
          <a:xfrm>
            <a:off x="304800" y="914400"/>
            <a:ext cx="8686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4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Two </a:t>
            </a:r>
            <a:r>
              <a:rPr lang="en-US" sz="28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main pharmacological therapies today:</a:t>
            </a:r>
            <a:br>
              <a:rPr lang="en-US" sz="2800" dirty="0" smtClean="0">
                <a:latin typeface="Times New Roman" charset="0"/>
                <a:ea typeface="ＭＳ Ｐゴシック" charset="-128"/>
                <a:cs typeface="ＭＳ Ｐゴシック" charset="-128"/>
              </a:rPr>
            </a:br>
            <a:endParaRPr lang="en-US" sz="2800" dirty="0" smtClean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736600" lvl="1" indent="-3429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+mj-lt"/>
              <a:buAutoNum type="arabicPeriod"/>
              <a:defRPr/>
            </a:pPr>
            <a:r>
              <a:rPr lang="en-US" sz="24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Decrease the activated pathways stimulated in melanoma cells:</a:t>
            </a:r>
          </a:p>
          <a:p>
            <a:pPr marL="1193800" lvl="2" indent="-3429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/>
              <a:buChar char="•"/>
              <a:defRPr/>
            </a:pPr>
            <a:r>
              <a:rPr lang="en-US" sz="24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BRAF inhibitor</a:t>
            </a:r>
          </a:p>
          <a:p>
            <a:pPr marL="1193800" lvl="2" indent="-3429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/>
              <a:buChar char="•"/>
              <a:defRPr/>
            </a:pPr>
            <a:r>
              <a:rPr lang="en-US" sz="24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MEK inhibitor</a:t>
            </a:r>
            <a:br>
              <a:rPr lang="en-US" sz="2400" dirty="0" smtClean="0">
                <a:latin typeface="Times New Roman" charset="0"/>
                <a:ea typeface="ＭＳ Ｐゴシック" charset="-128"/>
                <a:cs typeface="ＭＳ Ｐゴシック" charset="-128"/>
              </a:rPr>
            </a:br>
            <a:endParaRPr lang="en-US" sz="2400" dirty="0" smtClean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736600" lvl="1" indent="-3429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+mj-lt"/>
              <a:buAutoNum type="arabicPeriod"/>
              <a:defRPr/>
            </a:pPr>
            <a:r>
              <a:rPr lang="en-US" sz="24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Increase the immune system to attack the melanoma cells:</a:t>
            </a:r>
          </a:p>
          <a:p>
            <a:pPr marL="1193800" lvl="2" indent="-3429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/>
              <a:buChar char="•"/>
              <a:defRPr/>
            </a:pPr>
            <a:r>
              <a:rPr lang="en-US" sz="24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CTLA-4 antibodies</a:t>
            </a:r>
          </a:p>
          <a:p>
            <a:pPr marL="1193800" lvl="2" indent="-3429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/>
              <a:buChar char="•"/>
              <a:defRPr/>
            </a:pPr>
            <a:r>
              <a:rPr lang="en-US" sz="24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PD-1 antibodies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19050"/>
            <a:ext cx="8229600" cy="590550"/>
          </a:xfrm>
        </p:spPr>
        <p:txBody>
          <a:bodyPr/>
          <a:lstStyle/>
          <a:p>
            <a:pPr algn="ctr"/>
            <a:r>
              <a:rPr lang="en-US" sz="4400" u="sng" dirty="0" smtClean="0">
                <a:latin typeface="Times New Roman" charset="0"/>
                <a:ea typeface="Times New Roman" charset="0"/>
                <a:cs typeface="Times New Roman" charset="0"/>
              </a:rPr>
              <a:t>Melanocytes &amp; Melanoma Therapy</a:t>
            </a:r>
          </a:p>
        </p:txBody>
      </p:sp>
      <p:sp>
        <p:nvSpPr>
          <p:cNvPr id="10" name="Rectangle 3"/>
          <p:cNvSpPr txBox="1">
            <a:spLocks/>
          </p:cNvSpPr>
          <p:nvPr/>
        </p:nvSpPr>
        <p:spPr bwMode="auto">
          <a:xfrm>
            <a:off x="0" y="50292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Some newer therapies are targeting the </a:t>
            </a:r>
            <a:r>
              <a:rPr lang="en-US" b="1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mitogen-activated protein kinase </a:t>
            </a:r>
            <a:r>
              <a:rPr lang="en-US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(MAPK) pathway</a:t>
            </a: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About 50% Melanomas carry a </a:t>
            </a:r>
            <a:r>
              <a:rPr lang="en-US" u="sng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BRAF mutation</a:t>
            </a:r>
            <a:r>
              <a:rPr lang="en-US" dirty="0">
                <a:latin typeface="Times New Roman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proto-oncogene) </a:t>
            </a:r>
            <a:r>
              <a:rPr lang="en-US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with 90% at V600 position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Vemurafenib</a:t>
            </a:r>
            <a:r>
              <a:rPr lang="en-US" b="1" dirty="0" smtClean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(</a:t>
            </a:r>
            <a:r>
              <a:rPr lang="en-US" b="1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BRAF V600E inhibitor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)</a:t>
            </a:r>
            <a:r>
              <a:rPr lang="en-US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, FDA-approved 2011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Side effects: </a:t>
            </a:r>
            <a:r>
              <a:rPr lang="en-US" sz="16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SCC/KA risk, photosensitivity</a:t>
            </a:r>
            <a:endParaRPr lang="en-US" sz="1600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09600"/>
            <a:ext cx="6934200" cy="4536947"/>
          </a:xfrm>
          <a:prstGeom prst="rect">
            <a:avLst/>
          </a:prstGeom>
        </p:spPr>
      </p:pic>
      <p:sp>
        <p:nvSpPr>
          <p:cNvPr id="5" name="&quot;No&quot; Symbol 4"/>
          <p:cNvSpPr/>
          <p:nvPr/>
        </p:nvSpPr>
        <p:spPr>
          <a:xfrm>
            <a:off x="4724400" y="1752600"/>
            <a:ext cx="762000" cy="685800"/>
          </a:xfrm>
          <a:prstGeom prst="noSmoking">
            <a:avLst/>
          </a:prstGeom>
          <a:solidFill>
            <a:srgbClr val="FF0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>
            <a:endCxn id="5" idx="6"/>
          </p:cNvCxnSpPr>
          <p:nvPr/>
        </p:nvCxnSpPr>
        <p:spPr>
          <a:xfrm flipH="1" flipV="1">
            <a:off x="5486400" y="2095500"/>
            <a:ext cx="1981200" cy="1905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91400" y="19812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Vemurafenib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Dabrafenib</a:t>
            </a:r>
            <a:endParaRPr 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&quot;No&quot; Symbol 13"/>
          <p:cNvSpPr/>
          <p:nvPr/>
        </p:nvSpPr>
        <p:spPr>
          <a:xfrm>
            <a:off x="3581400" y="2514600"/>
            <a:ext cx="685800" cy="609600"/>
          </a:xfrm>
          <a:prstGeom prst="noSmoking">
            <a:avLst/>
          </a:prstGeom>
          <a:solidFill>
            <a:srgbClr val="FF0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371600" y="2819400"/>
            <a:ext cx="2209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400800" y="4904601"/>
            <a:ext cx="16337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Image from </a:t>
            </a:r>
            <a:r>
              <a:rPr lang="en-US" sz="1200" dirty="0" err="1" smtClean="0">
                <a:latin typeface="Times New Roman"/>
                <a:cs typeface="Times New Roman"/>
              </a:rPr>
              <a:t>nature.com</a:t>
            </a:r>
            <a:endParaRPr lang="en-US" sz="1200" dirty="0">
              <a:latin typeface="Times New Roman"/>
              <a:cs typeface="Times New Roman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r="48152"/>
          <a:stretch/>
        </p:blipFill>
        <p:spPr>
          <a:xfrm>
            <a:off x="1066800" y="609600"/>
            <a:ext cx="3595255" cy="453694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638800" y="685800"/>
            <a:ext cx="1143000" cy="381000"/>
          </a:xfrm>
          <a:prstGeom prst="roundRect">
            <a:avLst/>
          </a:prstGeom>
          <a:solidFill>
            <a:srgbClr val="FF0000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76600" y="558224"/>
            <a:ext cx="2362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95292A"/>
                </a:solidFill>
                <a:latin typeface="Times"/>
                <a:cs typeface="Times"/>
              </a:rPr>
              <a:t>Mitogen-activated Protein Kinase (MAPK) Pathway</a:t>
            </a:r>
            <a:endParaRPr lang="en-US" sz="1600" dirty="0">
              <a:solidFill>
                <a:srgbClr val="95292A"/>
              </a:solidFill>
              <a:latin typeface="Times"/>
              <a:cs typeface="Time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76200" y="25908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Trametinib</a:t>
            </a:r>
            <a:endParaRPr 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745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  <p:bldP spid="12" grpId="1"/>
      <p:bldP spid="14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590550"/>
          </a:xfrm>
        </p:spPr>
        <p:txBody>
          <a:bodyPr/>
          <a:lstStyle/>
          <a:p>
            <a:pPr algn="ctr"/>
            <a:r>
              <a:rPr lang="en-US" sz="3600" u="sng" dirty="0" smtClean="0">
                <a:latin typeface="Times New Roman" charset="0"/>
                <a:ea typeface="Times New Roman" charset="0"/>
                <a:cs typeface="Times New Roman" charset="0"/>
              </a:rPr>
              <a:t>Immune System &amp; Melanoma Therapy</a:t>
            </a:r>
          </a:p>
        </p:txBody>
      </p:sp>
      <p:sp>
        <p:nvSpPr>
          <p:cNvPr id="10" name="Rectangle 3"/>
          <p:cNvSpPr txBox="1">
            <a:spLocks/>
          </p:cNvSpPr>
          <p:nvPr/>
        </p:nvSpPr>
        <p:spPr bwMode="auto">
          <a:xfrm>
            <a:off x="381000" y="4953000"/>
            <a:ext cx="8610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err="1">
                <a:latin typeface="Times New Roman" charset="0"/>
                <a:ea typeface="ＭＳ Ｐゴシック" charset="-128"/>
                <a:cs typeface="ＭＳ Ｐゴシック" charset="-128"/>
              </a:rPr>
              <a:t>Ipilimumab</a:t>
            </a:r>
            <a:r>
              <a:rPr lang="en-US" sz="2000" dirty="0">
                <a:latin typeface="Times New Roman" charset="0"/>
                <a:ea typeface="ＭＳ Ｐゴシック" charset="-128"/>
                <a:cs typeface="ＭＳ Ｐゴシック" charset="-128"/>
              </a:rPr>
              <a:t> (Blocks CTLA-4 receptor, thus blocks B7 on APC)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Keeps T-cells activated by decreasing inhibitory signal, so enhance anti-tumor immune </a:t>
            </a:r>
            <a:r>
              <a:rPr lang="en-US" sz="16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response.  Side </a:t>
            </a: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effects: pyrexia (fever), diarrhea/colitis (“exploding colon”)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Anti-Programmed Cell Death -1 (PD-1) antibodies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16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Result in negative regulation of T-cells…..so boost immune system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Picture 1" descr="PD1 NEJM 2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14400"/>
            <a:ext cx="5639471" cy="426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62600" y="4953000"/>
            <a:ext cx="1600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latin typeface="Times New Roman"/>
                <a:cs typeface="Times New Roman"/>
              </a:rPr>
              <a:t>Image from NEJM 2012</a:t>
            </a:r>
            <a:endParaRPr lang="en-US" sz="1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4572000"/>
            <a:ext cx="1371600" cy="5232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CTLA-4 antibody</a:t>
            </a:r>
            <a:endParaRPr lang="en-US" sz="1400" dirty="0">
              <a:latin typeface="Times New Roman"/>
              <a:cs typeface="Times New Roman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524000" y="4800600"/>
            <a:ext cx="914400" cy="0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62800" y="4800600"/>
            <a:ext cx="1371600" cy="3077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PD-1 antibody</a:t>
            </a:r>
            <a:endParaRPr lang="en-US" sz="1400" dirty="0">
              <a:latin typeface="Times New Roman"/>
              <a:cs typeface="Times New Roman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486400" y="4572000"/>
            <a:ext cx="1676400" cy="381000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200" y="3389293"/>
            <a:ext cx="1371600" cy="9541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CTLA-4 is transiently expressed after T-cell activation</a:t>
            </a:r>
            <a:endParaRPr lang="en-U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589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14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590550"/>
          </a:xfrm>
        </p:spPr>
        <p:txBody>
          <a:bodyPr/>
          <a:lstStyle/>
          <a:p>
            <a:pPr algn="ctr"/>
            <a:r>
              <a:rPr lang="en-US" sz="4400" u="sng" dirty="0" smtClean="0">
                <a:latin typeface="Times New Roman" charset="0"/>
                <a:ea typeface="Times New Roman" charset="0"/>
                <a:cs typeface="Times New Roman" charset="0"/>
              </a:rPr>
              <a:t>Epidermal Langerhans cells (LC)</a:t>
            </a:r>
          </a:p>
        </p:txBody>
      </p:sp>
      <p:sp>
        <p:nvSpPr>
          <p:cNvPr id="26627" name="Rectangle 3"/>
          <p:cNvSpPr txBox="1">
            <a:spLocks/>
          </p:cNvSpPr>
          <p:nvPr/>
        </p:nvSpPr>
        <p:spPr bwMode="auto">
          <a:xfrm>
            <a:off x="0" y="914400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200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0" y="5334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lvl="1"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12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Specialized dendritic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cells (DC)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that are non-phagocytic mononuclear cells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The “Professional” </a:t>
            </a:r>
            <a:r>
              <a:rPr lang="en-US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antigen-presenting cells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(APC) in the epidermis</a:t>
            </a:r>
          </a:p>
          <a:p>
            <a:pPr marL="1187450" lvl="2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Play role in trapping/processing of antigens for T-lymphocyte presentation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Migrate through 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 charset="0"/>
                <a:cs typeface="Times New Roman"/>
              </a:rPr>
              <a:t>basement membrane </a:t>
            </a:r>
            <a:r>
              <a:rPr lang="en-US" dirty="0">
                <a:latin typeface="Times New Roman"/>
                <a:ea typeface="Times New Roman" charset="0"/>
                <a:cs typeface="Times New Roman"/>
              </a:rPr>
              <a:t>utilizing enzymes such as </a:t>
            </a:r>
            <a:br>
              <a:rPr lang="en-US" dirty="0">
                <a:latin typeface="Times New Roman"/>
                <a:ea typeface="Times New Roman" charset="0"/>
                <a:cs typeface="Times New Roman"/>
              </a:rPr>
            </a:br>
            <a:r>
              <a:rPr lang="en-US" dirty="0">
                <a:latin typeface="Times New Roman"/>
                <a:cs typeface="Times New Roman"/>
              </a:rPr>
              <a:t>matrix </a:t>
            </a:r>
            <a:r>
              <a:rPr lang="en-US" dirty="0" err="1">
                <a:latin typeface="Times New Roman"/>
                <a:cs typeface="Times New Roman"/>
              </a:rPr>
              <a:t>metalloproteinases</a:t>
            </a:r>
            <a:r>
              <a:rPr lang="en-US" dirty="0">
                <a:latin typeface="Times New Roman"/>
                <a:cs typeface="Times New Roman"/>
              </a:rPr>
              <a:t>, (esp. MMP-9 &amp; MMP-2, which are Type IV collagenases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br>
              <a:rPr lang="en-US" dirty="0" smtClean="0">
                <a:latin typeface="Times New Roman"/>
                <a:cs typeface="Times New Roman"/>
              </a:rPr>
            </a:br>
            <a:endParaRPr lang="en-US" sz="800" dirty="0">
              <a:latin typeface="Times New Roman"/>
              <a:cs typeface="Times New Roman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LC are derived from the early 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yolk sac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&amp; then the 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fetal liver </a:t>
            </a:r>
            <a:r>
              <a:rPr lang="en-US" sz="1400" i="1" dirty="0" smtClean="0">
                <a:latin typeface="Times New Roman" charset="0"/>
                <a:ea typeface="Times New Roman" charset="0"/>
                <a:cs typeface="Times New Roman" charset="0"/>
              </a:rPr>
              <a:t>(research findings in 2012)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Maintain LC for life (unlike other DC that are replaced from bone marrow-derived cells)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Reduced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number in certain locations (palm/sole, genitalia,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buccal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mucosa)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Decreased density with age and UV-exposure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Typically found </a:t>
            </a:r>
            <a:r>
              <a:rPr lang="en-US" u="sng" dirty="0" smtClean="0">
                <a:latin typeface="Times New Roman" charset="0"/>
                <a:ea typeface="Times New Roman" charset="0"/>
                <a:cs typeface="Times New Roman" charset="0"/>
              </a:rPr>
              <a:t>above the basal layer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marL="1187450" lvl="2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E-cadherin utilized for cellular adhesion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0" t="56895" b="1905"/>
          <a:stretch/>
        </p:blipFill>
        <p:spPr>
          <a:xfrm>
            <a:off x="914400" y="4584446"/>
            <a:ext cx="6790950" cy="21211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6629400"/>
            <a:ext cx="2667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en-US" sz="1100" dirty="0">
                <a:latin typeface="Times New Roman" charset="0"/>
                <a:ea typeface="Times New Roman" charset="0"/>
                <a:cs typeface="Times New Roman" charset="0"/>
              </a:rPr>
              <a:t>Photo from </a:t>
            </a:r>
            <a:r>
              <a:rPr lang="en-US" sz="1100" dirty="0" err="1">
                <a:latin typeface="Times New Roman" charset="0"/>
                <a:ea typeface="Times New Roman" charset="0"/>
                <a:cs typeface="Times New Roman" charset="0"/>
              </a:rPr>
              <a:t>faculty.une.edu</a:t>
            </a:r>
            <a:r>
              <a:rPr lang="en-US" sz="1100" dirty="0">
                <a:latin typeface="Times New Roman" charset="0"/>
                <a:ea typeface="Times New Roman" charset="0"/>
                <a:cs typeface="Times New Roman" charset="0"/>
              </a:rPr>
              <a:t>/com/</a:t>
            </a:r>
            <a:r>
              <a:rPr lang="en-US" sz="1100" dirty="0" err="1">
                <a:latin typeface="Times New Roman" charset="0"/>
                <a:ea typeface="Times New Roman" charset="0"/>
                <a:cs typeface="Times New Roman" charset="0"/>
              </a:rPr>
              <a:t>abell</a:t>
            </a:r>
            <a:r>
              <a:rPr lang="en-US" sz="1100" dirty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sz="1100" dirty="0" err="1" smtClean="0">
                <a:latin typeface="Times New Roman" charset="0"/>
                <a:ea typeface="Times New Roman" charset="0"/>
                <a:cs typeface="Times New Roman" charset="0"/>
              </a:rPr>
              <a:t>histo</a:t>
            </a:r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191000" y="4572000"/>
            <a:ext cx="838200" cy="762000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52400" y="400050"/>
            <a:ext cx="8839200" cy="590550"/>
          </a:xfrm>
        </p:spPr>
        <p:txBody>
          <a:bodyPr/>
          <a:lstStyle/>
          <a:p>
            <a:pPr algn="ctr"/>
            <a:r>
              <a:rPr lang="en-US" sz="4400" u="sng" dirty="0" smtClean="0">
                <a:latin typeface="Times New Roman" charset="0"/>
                <a:ea typeface="Times New Roman" charset="0"/>
                <a:cs typeface="Times New Roman" charset="0"/>
              </a:rPr>
              <a:t>Epidermal Langerhans cells (cont.)</a:t>
            </a:r>
          </a:p>
        </p:txBody>
      </p:sp>
      <p:sp>
        <p:nvSpPr>
          <p:cNvPr id="26627" name="Rectangle 3"/>
          <p:cNvSpPr txBox="1">
            <a:spLocks/>
          </p:cNvSpPr>
          <p:nvPr/>
        </p:nvSpPr>
        <p:spPr bwMode="auto">
          <a:xfrm>
            <a:off x="0" y="914400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200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228600" y="838200"/>
            <a:ext cx="8686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lvl="1"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12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/>
                <a:cs typeface="Times New Roman"/>
              </a:rPr>
              <a:t>Unique features: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Birbeck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granules </a:t>
            </a:r>
            <a:r>
              <a:rPr lang="en-US" sz="2000" dirty="0" smtClean="0">
                <a:latin typeface="Times New Roman"/>
                <a:cs typeface="Times New Roman"/>
              </a:rPr>
              <a:t>(tennis-racquet-shaped organelle) on electron microscopy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/>
                <a:cs typeface="Times New Roman"/>
              </a:rPr>
              <a:t>Express antigens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CD1a, </a:t>
            </a:r>
            <a:r>
              <a:rPr lang="en-US" sz="2000" dirty="0" smtClean="0">
                <a:latin typeface="Times New Roman"/>
                <a:cs typeface="Times New Roman"/>
              </a:rPr>
              <a:t>S100 protein, CD45, CD101 &amp; HLA-DR</a:t>
            </a:r>
            <a:r>
              <a:rPr lang="en-US" sz="2000" dirty="0">
                <a:latin typeface="Times New Roman"/>
                <a:cs typeface="Times New Roman"/>
              </a:rPr>
              <a:t/>
            </a:r>
            <a:br>
              <a:rPr lang="en-US" sz="2000" dirty="0">
                <a:latin typeface="Times New Roman"/>
                <a:cs typeface="Times New Roman"/>
              </a:rPr>
            </a:br>
            <a:endParaRPr lang="en-US" sz="2000" dirty="0" smtClean="0">
              <a:latin typeface="Times New Roman"/>
              <a:cs typeface="Times New Roman"/>
            </a:endParaRP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/>
                <a:cs typeface="Times New Roman"/>
              </a:rPr>
              <a:t>Associated with Langerhans cell </a:t>
            </a:r>
            <a:r>
              <a:rPr lang="en-US" sz="2000" dirty="0" err="1" smtClean="0">
                <a:latin typeface="Times New Roman"/>
                <a:cs typeface="Times New Roman"/>
              </a:rPr>
              <a:t>histiocytosis</a:t>
            </a:r>
            <a:r>
              <a:rPr lang="en-US" sz="2000" dirty="0" smtClean="0">
                <a:latin typeface="Times New Roman"/>
                <a:cs typeface="Times New Roman"/>
              </a:rPr>
              <a:t> and play an important role in allergic contact dermatitis</a:t>
            </a:r>
          </a:p>
          <a:p>
            <a:pPr marL="1554163" lvl="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197981"/>
            <a:ext cx="4876800" cy="32028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76600" y="6428601"/>
            <a:ext cx="26879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Photo from </a:t>
            </a:r>
            <a:r>
              <a:rPr lang="en-US" sz="1200" dirty="0" err="1" smtClean="0">
                <a:latin typeface="Times New Roman"/>
                <a:cs typeface="Times New Roman"/>
              </a:rPr>
              <a:t>www.pathologyoutlines.com</a:t>
            </a:r>
            <a:endParaRPr lang="en-US"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042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52400" y="400050"/>
            <a:ext cx="8839200" cy="590550"/>
          </a:xfrm>
        </p:spPr>
        <p:txBody>
          <a:bodyPr/>
          <a:lstStyle/>
          <a:p>
            <a:pPr algn="ctr"/>
            <a:r>
              <a:rPr lang="en-US" sz="4400" u="sng" dirty="0" smtClean="0">
                <a:latin typeface="Times New Roman" charset="0"/>
                <a:ea typeface="Times New Roman" charset="0"/>
                <a:cs typeface="Times New Roman" charset="0"/>
              </a:rPr>
              <a:t>Extracellular Matrix (ECM) - Collagen</a:t>
            </a:r>
          </a:p>
        </p:txBody>
      </p:sp>
      <p:sp>
        <p:nvSpPr>
          <p:cNvPr id="26627" name="Rectangle 3"/>
          <p:cNvSpPr txBox="1">
            <a:spLocks/>
          </p:cNvSpPr>
          <p:nvPr/>
        </p:nvSpPr>
        <p:spPr bwMode="auto">
          <a:xfrm>
            <a:off x="0" y="914400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200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6631" name="Picture 7"/>
          <p:cNvPicPr>
            <a:picLocks noChangeAspect="1"/>
          </p:cNvPicPr>
          <p:nvPr/>
        </p:nvPicPr>
        <p:blipFill>
          <a:blip r:embed="rId2"/>
          <a:srcRect l="3722" t="5814" b="21511"/>
          <a:stretch>
            <a:fillRect/>
          </a:stretch>
        </p:blipFill>
        <p:spPr bwMode="auto">
          <a:xfrm>
            <a:off x="3143708" y="5105400"/>
            <a:ext cx="302849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/>
          </p:cNvSpPr>
          <p:nvPr/>
        </p:nvSpPr>
        <p:spPr bwMode="auto">
          <a:xfrm>
            <a:off x="152400" y="762000"/>
            <a:ext cx="8839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en-US" sz="2000" u="sng" dirty="0">
                <a:latin typeface="Times New Roman" charset="0"/>
                <a:ea typeface="ＭＳ Ｐゴシック" charset="-128"/>
                <a:cs typeface="ＭＳ Ｐゴシック" charset="-128"/>
              </a:rPr>
              <a:t>Collagen basics:</a:t>
            </a: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ＭＳ Ｐゴシック" charset="-128"/>
                <a:cs typeface="ＭＳ Ｐゴシック" charset="-128"/>
              </a:rPr>
              <a:t>75% dry weight &amp; 25% of volume in the dermis</a:t>
            </a: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ＭＳ Ｐゴシック" charset="-128"/>
                <a:cs typeface="ＭＳ Ｐゴシック" charset="-128"/>
              </a:rPr>
              <a:t>In the skin, collagen produced by fibroblasts &amp; provides tensile strength to tissue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ＭＳ Ｐゴシック" charset="-128"/>
                <a:cs typeface="ＭＳ Ｐゴシック" charset="-128"/>
              </a:rPr>
              <a:t>Made of a t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riple helix of 3 </a:t>
            </a:r>
            <a:r>
              <a:rPr lang="el-GR" sz="2000" dirty="0">
                <a:latin typeface="Times New Roman" charset="0"/>
                <a:ea typeface="Times New Roman" charset="0"/>
                <a:cs typeface="Times New Roman" charset="0"/>
              </a:rPr>
              <a:t>α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-chains held together by H-bonds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Gly-X-Y sequence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(usually “X” = Proline, “Y” = Hydroxyproline)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Final fibril assembly take place in the extracellular space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Lysyl</a:t>
            </a: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Oxidase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(requires copper)</a:t>
            </a: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554163" lvl="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Extracellular enzyme that </a:t>
            </a: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cross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links fibrils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&amp; creates tensile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strength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Prolyl- &amp; </a:t>
            </a:r>
            <a:r>
              <a:rPr lang="en-US" sz="2000" u="sng" dirty="0" smtClean="0">
                <a:latin typeface="Times New Roman" charset="0"/>
                <a:ea typeface="Times New Roman" charset="0"/>
                <a:cs typeface="Times New Roman" charset="0"/>
              </a:rPr>
              <a:t>Lysyl-Hydroxylase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(require Vitamin C &amp; iron)</a:t>
            </a:r>
          </a:p>
          <a:p>
            <a:pPr marL="1554163" lvl="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Intracellular enzymes that stabilize collagen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Collagen is </a:t>
            </a:r>
            <a:r>
              <a:rPr lang="en-US" sz="2000" i="1" u="sng" dirty="0" smtClean="0">
                <a:latin typeface="Times New Roman" charset="0"/>
                <a:ea typeface="Times New Roman" charset="0"/>
                <a:cs typeface="Times New Roman" charset="0"/>
              </a:rPr>
              <a:t>degraded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mainly by 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</a:rPr>
              <a:t>matrix metalloproteinases (MMP)</a:t>
            </a:r>
            <a:endParaRPr lang="en-US" sz="20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357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590550"/>
          </a:xfrm>
        </p:spPr>
        <p:txBody>
          <a:bodyPr/>
          <a:lstStyle/>
          <a:p>
            <a:pPr algn="ctr"/>
            <a:r>
              <a:rPr lang="en-US" sz="4400" u="sng" dirty="0" smtClean="0">
                <a:latin typeface="Times New Roman" charset="0"/>
                <a:ea typeface="Times New Roman" charset="0"/>
                <a:cs typeface="Times New Roman" charset="0"/>
              </a:rPr>
              <a:t>ECM – Collagen (cont.)</a:t>
            </a:r>
          </a:p>
        </p:txBody>
      </p:sp>
      <p:sp>
        <p:nvSpPr>
          <p:cNvPr id="26627" name="Rectangle 3"/>
          <p:cNvSpPr txBox="1">
            <a:spLocks/>
          </p:cNvSpPr>
          <p:nvPr/>
        </p:nvSpPr>
        <p:spPr bwMode="auto">
          <a:xfrm>
            <a:off x="0" y="914400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200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3"/>
          <p:cNvSpPr txBox="1">
            <a:spLocks/>
          </p:cNvSpPr>
          <p:nvPr/>
        </p:nvSpPr>
        <p:spPr bwMode="auto">
          <a:xfrm>
            <a:off x="0" y="685800"/>
            <a:ext cx="8991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u="sng" dirty="0">
                <a:latin typeface="Times New Roman" charset="0"/>
                <a:ea typeface="Times New Roman" charset="0"/>
                <a:cs typeface="Times New Roman" charset="0"/>
              </a:rPr>
              <a:t>Main Collagen Types for Dermatology: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Type I Collagen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= 80% of adult collagen in dermis 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TGF-β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= Upregulates Type I, III and other collagen types; </a:t>
            </a: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554163" lvl="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TGF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-β is induced by 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IL-4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Type III Collagen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= “Fetus collagen” and found in GI/vascular tissue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Higher ratio in fetus vs. adult &amp; 1</a:t>
            </a:r>
            <a:r>
              <a:rPr lang="en-US" sz="2000" baseline="30000" dirty="0">
                <a:latin typeface="Times New Roman" charset="0"/>
                <a:ea typeface="Times New Roman" charset="0"/>
                <a:cs typeface="Times New Roman" charset="0"/>
              </a:rPr>
              <a:t>st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collagen formed in a wound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Type IV Collagen = Lamina densa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Type VII Collagen = Anchoring fibrils below basement membrane</a:t>
            </a: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3"/>
          <p:cNvSpPr txBox="1">
            <a:spLocks/>
          </p:cNvSpPr>
          <p:nvPr/>
        </p:nvSpPr>
        <p:spPr bwMode="auto">
          <a:xfrm>
            <a:off x="0" y="3733800"/>
            <a:ext cx="9144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Clinical correlation: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Osteogenesis Imperfecta = Type I collagen mutation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Ehlers-Danlos = Mutations in various collagen types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Relapsing Polychondritis = Antibodies to Type II collagen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Scleroderma = Pathogenesis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appears to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involve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IL-4, TGF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β,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etc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1600" dirty="0" smtClean="0">
                <a:solidFill>
                  <a:srgbClr val="FF6600"/>
                </a:solidFill>
                <a:latin typeface="Times New Roman" charset="0"/>
                <a:ea typeface="Times New Roman" charset="0"/>
                <a:cs typeface="Times New Roman" charset="0"/>
              </a:rPr>
              <a:t>Best light therapy treatment 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= </a:t>
            </a:r>
            <a:r>
              <a:rPr lang="en-US" sz="1600" b="1" dirty="0" smtClean="0">
                <a:latin typeface="Times New Roman" charset="0"/>
                <a:ea typeface="Times New Roman" charset="0"/>
                <a:cs typeface="Times New Roman" charset="0"/>
              </a:rPr>
              <a:t>UVA1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(increases MMP-1 production by fibroblasts)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Scurvy = Decreased collagen stability due to deficiency in proline hydroxylation from lack of co-factor Vitamin C</a:t>
            </a: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8839200" cy="590550"/>
          </a:xfrm>
        </p:spPr>
        <p:txBody>
          <a:bodyPr/>
          <a:lstStyle/>
          <a:p>
            <a:pPr algn="ctr"/>
            <a:r>
              <a:rPr lang="en-US" sz="4400" u="sng" dirty="0" smtClean="0">
                <a:latin typeface="Times New Roman" charset="0"/>
                <a:ea typeface="Times New Roman" charset="0"/>
                <a:cs typeface="Times New Roman" charset="0"/>
              </a:rPr>
              <a:t>ECM – Collagen (cont.)</a:t>
            </a:r>
          </a:p>
        </p:txBody>
      </p:sp>
      <p:sp>
        <p:nvSpPr>
          <p:cNvPr id="26627" name="Rectangle 3"/>
          <p:cNvSpPr txBox="1">
            <a:spLocks/>
          </p:cNvSpPr>
          <p:nvPr/>
        </p:nvSpPr>
        <p:spPr bwMode="auto">
          <a:xfrm>
            <a:off x="0" y="914400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200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3"/>
          <p:cNvSpPr txBox="1">
            <a:spLocks/>
          </p:cNvSpPr>
          <p:nvPr/>
        </p:nvSpPr>
        <p:spPr bwMode="auto">
          <a:xfrm>
            <a:off x="304800" y="1447800"/>
            <a:ext cx="8686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u="sng" dirty="0" smtClean="0">
                <a:latin typeface="Times New Roman" charset="0"/>
                <a:ea typeface="Times New Roman" charset="0"/>
                <a:cs typeface="Times New Roman" charset="0"/>
              </a:rPr>
              <a:t>Collagen Stains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Aniline blue (Mallory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trichrome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 marL="1187450" lvl="2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Collagen = blue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Movat’s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pentachrome</a:t>
            </a: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187450" lvl="2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Collagen = yellow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Trichrome</a:t>
            </a: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187450" lvl="2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Collagen = green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Verhoeff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-van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Gieson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&amp;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Weigert’s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resorcin-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fuchsin</a:t>
            </a: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187450" lvl="2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Collagen = red</a:t>
            </a:r>
            <a:endParaRPr lang="en-US" sz="16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332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ctr"/>
            <a:r>
              <a:rPr lang="en-US" u="sng" dirty="0">
                <a:latin typeface="Times New Roman" charset="0"/>
              </a:rPr>
              <a:t>Overview</a:t>
            </a:r>
          </a:p>
        </p:txBody>
      </p:sp>
      <p:sp>
        <p:nvSpPr>
          <p:cNvPr id="19459" name="Rectangle 3"/>
          <p:cNvSpPr>
            <a:spLocks noGrp="1"/>
          </p:cNvSpPr>
          <p:nvPr>
            <p:ph type="body" idx="4294967295"/>
          </p:nvPr>
        </p:nvSpPr>
        <p:spPr>
          <a:xfrm>
            <a:off x="228600" y="1371600"/>
            <a:ext cx="8763000" cy="5334000"/>
          </a:xfrm>
        </p:spPr>
        <p:txBody>
          <a:bodyPr/>
          <a:lstStyle/>
          <a:p>
            <a:r>
              <a:rPr lang="en-US" sz="3000" dirty="0" smtClean="0">
                <a:latin typeface="Times New Roman"/>
                <a:cs typeface="Times New Roman"/>
              </a:rPr>
              <a:t>Epidermis “Essentials”</a:t>
            </a:r>
            <a:br>
              <a:rPr lang="en-US" sz="3000" dirty="0" smtClean="0">
                <a:latin typeface="Times New Roman"/>
                <a:cs typeface="Times New Roman"/>
              </a:rPr>
            </a:br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3000" dirty="0" smtClean="0">
                <a:latin typeface="Times New Roman"/>
                <a:cs typeface="Times New Roman"/>
              </a:rPr>
              <a:t>Types of cell connections</a:t>
            </a:r>
            <a:br>
              <a:rPr lang="en-US" sz="3000" dirty="0" smtClean="0">
                <a:latin typeface="Times New Roman"/>
                <a:cs typeface="Times New Roman"/>
              </a:rPr>
            </a:br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3000" dirty="0" smtClean="0">
                <a:latin typeface="Times New Roman"/>
                <a:cs typeface="Times New Roman"/>
              </a:rPr>
              <a:t>Basement Membrane Zone (BMZ)</a:t>
            </a:r>
            <a:br>
              <a:rPr lang="en-US" sz="3000" dirty="0" smtClean="0">
                <a:latin typeface="Times New Roman"/>
                <a:cs typeface="Times New Roman"/>
              </a:rPr>
            </a:br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3000" dirty="0" smtClean="0">
                <a:latin typeface="Times New Roman"/>
                <a:cs typeface="Times New Roman"/>
              </a:rPr>
              <a:t>Laboratory tests for BMZ disorders</a:t>
            </a:r>
            <a:br>
              <a:rPr lang="en-US" sz="3000" dirty="0" smtClean="0">
                <a:latin typeface="Times New Roman"/>
                <a:cs typeface="Times New Roman"/>
              </a:rPr>
            </a:br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3000" dirty="0" smtClean="0">
                <a:latin typeface="Times"/>
                <a:cs typeface="Times"/>
              </a:rPr>
              <a:t>Clinical review of genetic disorders involving BMZ</a:t>
            </a:r>
            <a:br>
              <a:rPr lang="en-US" sz="3000" dirty="0" smtClean="0">
                <a:latin typeface="Times"/>
                <a:cs typeface="Times"/>
              </a:rPr>
            </a:br>
            <a:endParaRPr lang="en-US" sz="2000" dirty="0" smtClean="0">
              <a:latin typeface="Times"/>
              <a:cs typeface="Times"/>
            </a:endParaRPr>
          </a:p>
          <a:p>
            <a:r>
              <a:rPr lang="en-US" sz="3000" dirty="0" smtClean="0">
                <a:latin typeface="Times"/>
                <a:cs typeface="Times"/>
              </a:rPr>
              <a:t>Mini-Review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28600" y="628650"/>
            <a:ext cx="8686800" cy="590550"/>
          </a:xfrm>
        </p:spPr>
        <p:txBody>
          <a:bodyPr/>
          <a:lstStyle/>
          <a:p>
            <a:pPr algn="ctr"/>
            <a:r>
              <a:rPr lang="en-US" sz="4000" u="sng" dirty="0" smtClean="0">
                <a:latin typeface="Times New Roman" charset="0"/>
                <a:ea typeface="Times New Roman" charset="0"/>
                <a:cs typeface="Times New Roman" charset="0"/>
              </a:rPr>
              <a:t>ECM - Elastin</a:t>
            </a:r>
          </a:p>
        </p:txBody>
      </p:sp>
      <p:sp>
        <p:nvSpPr>
          <p:cNvPr id="27651" name="Rectangle 3"/>
          <p:cNvSpPr txBox="1">
            <a:spLocks/>
          </p:cNvSpPr>
          <p:nvPr/>
        </p:nvSpPr>
        <p:spPr bwMode="auto">
          <a:xfrm>
            <a:off x="0" y="914400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200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3"/>
          <p:cNvSpPr txBox="1">
            <a:spLocks/>
          </p:cNvSpPr>
          <p:nvPr/>
        </p:nvSpPr>
        <p:spPr bwMode="auto">
          <a:xfrm>
            <a:off x="0" y="990600"/>
            <a:ext cx="9144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u="sng" dirty="0">
                <a:latin typeface="Times New Roman" charset="0"/>
                <a:ea typeface="ＭＳ Ｐゴシック" charset="-128"/>
                <a:cs typeface="ＭＳ Ｐゴシック" charset="-128"/>
              </a:rPr>
              <a:t>Elastin basics: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>
                <a:latin typeface="Times New Roman" charset="0"/>
                <a:ea typeface="ＭＳ Ｐゴシック" charset="-128"/>
                <a:cs typeface="ＭＳ Ｐゴシック" charset="-128"/>
              </a:rPr>
              <a:t>Responsible for resilience &amp; </a:t>
            </a:r>
            <a:r>
              <a:rPr lang="en-US" sz="20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elasticity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i.e</a:t>
            </a:r>
            <a:r>
              <a:rPr lang="en-US" sz="2000" dirty="0">
                <a:latin typeface="Times New Roman" charset="0"/>
                <a:ea typeface="ＭＳ Ｐゴシック" charset="-128"/>
                <a:cs typeface="ＭＳ Ｐゴシック" charset="-128"/>
              </a:rPr>
              <a:t>., stretch and return to original </a:t>
            </a:r>
            <a:r>
              <a:rPr lang="en-US" sz="20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form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>
                <a:latin typeface="Times New Roman" charset="0"/>
                <a:ea typeface="ＭＳ Ｐゴシック" charset="-128"/>
                <a:cs typeface="ＭＳ Ｐゴシック" charset="-128"/>
              </a:rPr>
              <a:t>Produced by fibroblasts &amp; smooth muscle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>
                <a:latin typeface="Times New Roman" charset="0"/>
                <a:ea typeface="ＭＳ Ｐゴシック" charset="-128"/>
                <a:cs typeface="ＭＳ Ｐゴシック" charset="-128"/>
              </a:rPr>
              <a:t>Main amino acids = 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Desmosine &amp; Isodesmosine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Lysyl oxidase </a:t>
            </a:r>
            <a:r>
              <a:rPr lang="en-US" sz="2000" dirty="0">
                <a:latin typeface="Times New Roman"/>
                <a:cs typeface="Times New Roman"/>
              </a:rPr>
              <a:t>(same as collagen):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>
                <a:latin typeface="Times New Roman"/>
                <a:cs typeface="Times New Roman"/>
              </a:rPr>
              <a:t>Requires copper co-factor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>
                <a:latin typeface="Times New Roman"/>
                <a:cs typeface="Times New Roman"/>
              </a:rPr>
              <a:t>Causes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cross-linking </a:t>
            </a:r>
            <a:r>
              <a:rPr lang="en-US" sz="2000" dirty="0">
                <a:latin typeface="Times New Roman"/>
                <a:cs typeface="Times New Roman"/>
              </a:rPr>
              <a:t>of elastic fibers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>
                <a:latin typeface="Times New Roman" charset="0"/>
                <a:ea typeface="ＭＳ Ｐゴシック" charset="-128"/>
                <a:cs typeface="ＭＳ Ｐゴシック" charset="-128"/>
              </a:rPr>
              <a:t>Elastic fibers contain elastin (90%) and microfibrils (i.e., fibrillin-1):</a:t>
            </a:r>
            <a:endParaRPr lang="en-US" sz="2000" dirty="0">
              <a:latin typeface="Times New Roman"/>
              <a:ea typeface="ＭＳ Ｐゴシック" charset="-128"/>
              <a:cs typeface="Times New Roman"/>
            </a:endParaRP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>
                <a:latin typeface="Times New Roman"/>
                <a:cs typeface="Times New Roman"/>
              </a:rPr>
              <a:t>Oxytalan fibers</a:t>
            </a:r>
          </a:p>
          <a:p>
            <a:pPr marL="1554163" lvl="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>
                <a:latin typeface="Times New Roman"/>
                <a:cs typeface="Times New Roman"/>
              </a:rPr>
              <a:t>Mainly in superficial papillary dermis; tend to run perpendicular to epidermis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err="1">
                <a:latin typeface="Times New Roman"/>
                <a:cs typeface="Times New Roman"/>
              </a:rPr>
              <a:t>Elaunin</a:t>
            </a:r>
            <a:r>
              <a:rPr lang="en-US" sz="2000" dirty="0">
                <a:latin typeface="Times New Roman"/>
                <a:cs typeface="Times New Roman"/>
              </a:rPr>
              <a:t> fibers</a:t>
            </a:r>
          </a:p>
          <a:p>
            <a:pPr marL="1554163" lvl="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>
                <a:latin typeface="Times New Roman"/>
                <a:cs typeface="Times New Roman"/>
              </a:rPr>
              <a:t>Mainly in the reticular dermis; run more parallel to the </a:t>
            </a:r>
            <a:r>
              <a:rPr lang="en-US" sz="2000" dirty="0" smtClean="0">
                <a:latin typeface="Times New Roman"/>
                <a:cs typeface="Times New Roman"/>
              </a:rPr>
              <a:t>epidermis (“E”)</a:t>
            </a:r>
            <a:endParaRPr lang="en-US" sz="2000" dirty="0" smtClean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endParaRPr lang="en-US" sz="1600" dirty="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765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1" y="685800"/>
            <a:ext cx="2286000" cy="347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28600" y="704850"/>
            <a:ext cx="8686800" cy="590550"/>
          </a:xfrm>
        </p:spPr>
        <p:txBody>
          <a:bodyPr/>
          <a:lstStyle/>
          <a:p>
            <a:pPr algn="ctr"/>
            <a:r>
              <a:rPr lang="en-US" sz="4000" u="sng" dirty="0" smtClean="0">
                <a:latin typeface="Times New Roman" charset="0"/>
                <a:ea typeface="Times New Roman" charset="0"/>
                <a:cs typeface="Times New Roman" charset="0"/>
              </a:rPr>
              <a:t>ECM – Elastin (cont.)</a:t>
            </a:r>
          </a:p>
        </p:txBody>
      </p:sp>
      <p:sp>
        <p:nvSpPr>
          <p:cNvPr id="27651" name="Rectangle 3"/>
          <p:cNvSpPr txBox="1">
            <a:spLocks/>
          </p:cNvSpPr>
          <p:nvPr/>
        </p:nvSpPr>
        <p:spPr bwMode="auto">
          <a:xfrm>
            <a:off x="0" y="914400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200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3"/>
          <p:cNvSpPr txBox="1">
            <a:spLocks/>
          </p:cNvSpPr>
          <p:nvPr/>
        </p:nvSpPr>
        <p:spPr bwMode="auto">
          <a:xfrm>
            <a:off x="0" y="9144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Clinical Correlation: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Marfan syndrome = Fibrillin-1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mutation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Congenital contractural arachnodactyly (Beals syndrome) = Fibrillin-2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mutation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Cutis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laxa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variants = Fibulin-4 and Fibulin-5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Pseudoxanthoma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elasticum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(PXE) =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ABCC6 mutation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Encodes a multidrug resistance-associated protein (MRP6)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Calcified elastic </a:t>
            </a: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fibers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on H&amp;E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Risk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of 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GI hemorrhage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; recommend avoid aspirin</a:t>
            </a: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28600" y="704850"/>
            <a:ext cx="8686800" cy="590550"/>
          </a:xfrm>
        </p:spPr>
        <p:txBody>
          <a:bodyPr/>
          <a:lstStyle/>
          <a:p>
            <a:pPr algn="ctr"/>
            <a:r>
              <a:rPr lang="en-US" sz="4000" u="sng" dirty="0" smtClean="0">
                <a:latin typeface="Times New Roman" charset="0"/>
                <a:ea typeface="Times New Roman" charset="0"/>
                <a:cs typeface="Times New Roman" charset="0"/>
              </a:rPr>
              <a:t>ECM – Elastin (cont.)</a:t>
            </a:r>
          </a:p>
        </p:txBody>
      </p:sp>
      <p:sp>
        <p:nvSpPr>
          <p:cNvPr id="27651" name="Rectangle 3"/>
          <p:cNvSpPr txBox="1">
            <a:spLocks/>
          </p:cNvSpPr>
          <p:nvPr/>
        </p:nvSpPr>
        <p:spPr bwMode="auto">
          <a:xfrm>
            <a:off x="0" y="914400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200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3"/>
          <p:cNvSpPr txBox="1">
            <a:spLocks/>
          </p:cNvSpPr>
          <p:nvPr/>
        </p:nvSpPr>
        <p:spPr bwMode="auto">
          <a:xfrm>
            <a:off x="0" y="9144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u="sng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Elastin Stains: 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Need to stain since n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ot see on H&amp;E typically:</a:t>
            </a:r>
          </a:p>
          <a:p>
            <a:pPr marL="1187450" lvl="2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Verhoeff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-van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Gieson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stain &amp;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Weigert’s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resorcin-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fuchsin</a:t>
            </a: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644650" lvl="3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Elastic tissue/fibers = black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187450" lvl="2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Orcein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Giemsa</a:t>
            </a: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644650" lvl="3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Elastic fibers and melanin = brown-black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187450" lvl="2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Movat’s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pentachrome</a:t>
            </a: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644650" lvl="3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Elastic fibers and nuclei = black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u="sng" dirty="0" smtClean="0">
                <a:latin typeface="Times New Roman" charset="0"/>
                <a:ea typeface="Times New Roman" charset="0"/>
                <a:cs typeface="Times New Roman" charset="0"/>
              </a:rPr>
              <a:t>NOTE: 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Exception PXE (calcified elastic fibers seen on H&amp;E)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390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86800" cy="590550"/>
          </a:xfrm>
        </p:spPr>
        <p:txBody>
          <a:bodyPr/>
          <a:lstStyle/>
          <a:p>
            <a:pPr algn="ctr"/>
            <a:r>
              <a:rPr lang="en-US" sz="4000" u="sng" dirty="0" smtClean="0">
                <a:latin typeface="Times New Roman" charset="0"/>
                <a:ea typeface="Times New Roman" charset="0"/>
                <a:cs typeface="Times New Roman" charset="0"/>
              </a:rPr>
              <a:t>Major Glands of the Skin</a:t>
            </a:r>
          </a:p>
        </p:txBody>
      </p:sp>
      <p:sp>
        <p:nvSpPr>
          <p:cNvPr id="9" name="Rectangle 3"/>
          <p:cNvSpPr txBox="1">
            <a:spLocks/>
          </p:cNvSpPr>
          <p:nvPr/>
        </p:nvSpPr>
        <p:spPr bwMode="auto">
          <a:xfrm>
            <a:off x="1143000" y="1143000"/>
            <a:ext cx="3810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3200" dirty="0" err="1" smtClean="0">
                <a:latin typeface="Times New Roman" charset="0"/>
                <a:ea typeface="Times New Roman" charset="0"/>
                <a:cs typeface="Times New Roman" charset="0"/>
              </a:rPr>
              <a:t>Eccrine</a:t>
            </a:r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 Glands</a:t>
            </a:r>
            <a:b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32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Apocrine Glands</a:t>
            </a:r>
            <a:b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32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3200" dirty="0" err="1" smtClean="0">
                <a:latin typeface="Times New Roman" charset="0"/>
                <a:ea typeface="Times New Roman" charset="0"/>
                <a:cs typeface="Times New Roman" charset="0"/>
              </a:rPr>
              <a:t>Apoeccrine</a:t>
            </a:r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 Glands</a:t>
            </a:r>
            <a:b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32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Sebaceous Glands</a:t>
            </a:r>
          </a:p>
        </p:txBody>
      </p:sp>
      <p:pic>
        <p:nvPicPr>
          <p:cNvPr id="6" name="Picture 7" descr="http://www.sweatmanagement.ca/Images/img_undersatand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3047999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85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86800" cy="590550"/>
          </a:xfrm>
        </p:spPr>
        <p:txBody>
          <a:bodyPr/>
          <a:lstStyle/>
          <a:p>
            <a:pPr algn="ctr"/>
            <a:r>
              <a:rPr lang="en-US" sz="4000" u="sng" dirty="0" err="1" smtClean="0">
                <a:latin typeface="Times New Roman" charset="0"/>
                <a:ea typeface="Times New Roman" charset="0"/>
                <a:cs typeface="Times New Roman" charset="0"/>
              </a:rPr>
              <a:t>Eccrine</a:t>
            </a:r>
            <a:r>
              <a:rPr lang="en-US" sz="4000" u="sng" dirty="0" smtClean="0">
                <a:latin typeface="Times New Roman" charset="0"/>
                <a:ea typeface="Times New Roman" charset="0"/>
                <a:cs typeface="Times New Roman" charset="0"/>
              </a:rPr>
              <a:t> Glands</a:t>
            </a:r>
          </a:p>
        </p:txBody>
      </p:sp>
      <p:sp>
        <p:nvSpPr>
          <p:cNvPr id="9" name="Rectangle 3"/>
          <p:cNvSpPr txBox="1">
            <a:spLocks/>
          </p:cNvSpPr>
          <p:nvPr/>
        </p:nvSpPr>
        <p:spPr bwMode="auto">
          <a:xfrm>
            <a:off x="0" y="685800"/>
            <a:ext cx="6172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Role in thermoregulation</a:t>
            </a: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Secrete via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merocrine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(excreted by exocytosis)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Active 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at birth</a:t>
            </a: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Located all over body: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Develop 1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st</a:t>
            </a: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on palm/soles (around week 14)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Highest density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are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in palm &amp;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soles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i="1" u="sng" dirty="0" smtClean="0">
                <a:latin typeface="Times New Roman" charset="0"/>
                <a:ea typeface="Times New Roman" charset="0"/>
                <a:cs typeface="Times New Roman" charset="0"/>
              </a:rPr>
              <a:t>Eccrine glands do </a:t>
            </a:r>
            <a:r>
              <a:rPr lang="en-US" sz="2000" b="1" i="1" u="sng" dirty="0" smtClean="0">
                <a:latin typeface="Times New Roman" charset="0"/>
                <a:ea typeface="Times New Roman" charset="0"/>
                <a:cs typeface="Times New Roman" charset="0"/>
              </a:rPr>
              <a:t>not</a:t>
            </a:r>
            <a:r>
              <a:rPr lang="en-US" sz="2000" i="1" u="sng" dirty="0" smtClean="0">
                <a:latin typeface="Times New Roman" charset="0"/>
                <a:ea typeface="Times New Roman" charset="0"/>
                <a:cs typeface="Times New Roman" charset="0"/>
              </a:rPr>
              <a:t> develop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in some body areas, esp. in the </a:t>
            </a:r>
            <a:r>
              <a:rPr lang="en-US" sz="2000" dirty="0" smtClean="0">
                <a:solidFill>
                  <a:srgbClr val="FF6600"/>
                </a:solidFill>
                <a:latin typeface="Times New Roman" charset="0"/>
                <a:ea typeface="Times New Roman" charset="0"/>
                <a:cs typeface="Times New Roman" charset="0"/>
              </a:rPr>
              <a:t>“do-not-need-or-want-to-sweat”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areas: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External auditory canal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Vermillion border of lips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Clitoris, labia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minora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&amp; glans of the penis 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Nail bed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7" descr="http://www.sweatmanagement.ca/Images/img_undersatand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6400"/>
            <a:ext cx="3047999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5715000" y="1295400"/>
            <a:ext cx="1219200" cy="297180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8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86800" cy="590550"/>
          </a:xfrm>
        </p:spPr>
        <p:txBody>
          <a:bodyPr/>
          <a:lstStyle/>
          <a:p>
            <a:pPr algn="ctr"/>
            <a:r>
              <a:rPr lang="en-US" sz="4000" u="sng" dirty="0" err="1" smtClean="0">
                <a:latin typeface="Times New Roman" charset="0"/>
                <a:ea typeface="Times New Roman" charset="0"/>
                <a:cs typeface="Times New Roman" charset="0"/>
              </a:rPr>
              <a:t>Eccrine</a:t>
            </a:r>
            <a:r>
              <a:rPr lang="en-US" sz="4000" u="sng" dirty="0" smtClean="0">
                <a:latin typeface="Times New Roman" charset="0"/>
                <a:ea typeface="Times New Roman" charset="0"/>
                <a:cs typeface="Times New Roman" charset="0"/>
              </a:rPr>
              <a:t> Glands (cont.)</a:t>
            </a:r>
          </a:p>
        </p:txBody>
      </p:sp>
      <p:sp>
        <p:nvSpPr>
          <p:cNvPr id="9" name="Rectangle 3"/>
          <p:cNvSpPr txBox="1">
            <a:spLocks/>
          </p:cNvSpPr>
          <p:nvPr/>
        </p:nvSpPr>
        <p:spPr bwMode="auto">
          <a:xfrm>
            <a:off x="0" y="990600"/>
            <a:ext cx="6172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1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Coiled gland which contains a single layer of 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clear &amp; dark cells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Clear cells secrete glycogen, water  &amp; electrolytes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Dark cells secrete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sialomucin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Controlled by postganglionic sympathetic fibers: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Acetylcholine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is the main neurotransmitter 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(thus,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otulinum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toxin works!)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Associated conditions include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miliaria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syringomas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,  hyper-/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hypohidrosis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cystic fibrosis (unable to reabsorb sodium in ducts) &amp;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hypohidrotic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ectodermal dysplasia (Christ-Siemens-Touraine syndrome)</a:t>
            </a:r>
            <a:endParaRPr lang="en-US" sz="20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7" descr="http://www.sweatmanagement.ca/Images/img_undersatand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6400"/>
            <a:ext cx="3047999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590550"/>
          </a:xfrm>
        </p:spPr>
        <p:txBody>
          <a:bodyPr/>
          <a:lstStyle/>
          <a:p>
            <a:pPr algn="ctr"/>
            <a:r>
              <a:rPr lang="en-US" sz="4000" u="sng" dirty="0" smtClean="0">
                <a:latin typeface="Times New Roman" charset="0"/>
                <a:ea typeface="Times New Roman" charset="0"/>
                <a:cs typeface="Times New Roman" charset="0"/>
              </a:rPr>
              <a:t>Apocrine Glands</a:t>
            </a:r>
          </a:p>
        </p:txBody>
      </p:sp>
      <p:sp>
        <p:nvSpPr>
          <p:cNvPr id="9" name="Rectangle 3"/>
          <p:cNvSpPr txBox="1">
            <a:spLocks/>
          </p:cNvSpPr>
          <p:nvPr/>
        </p:nvSpPr>
        <p:spPr bwMode="auto">
          <a:xfrm>
            <a:off x="0" y="228600"/>
            <a:ext cx="6096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2000" u="sng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"/>
                <a:ea typeface="Times New Roman" charset="0"/>
                <a:cs typeface="Times"/>
              </a:rPr>
              <a:t>Unclear function</a:t>
            </a:r>
            <a:br>
              <a:rPr lang="en-US" sz="2000" dirty="0" smtClean="0">
                <a:latin typeface="Times"/>
                <a:ea typeface="Times New Roman" charset="0"/>
                <a:cs typeface="Times"/>
              </a:rPr>
            </a:br>
            <a:endParaRPr lang="en-US" sz="1400" dirty="0">
              <a:latin typeface="Times"/>
              <a:ea typeface="Times New Roman" charset="0"/>
              <a:cs typeface="Times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"/>
                <a:ea typeface="Times New Roman" charset="0"/>
                <a:cs typeface="Times"/>
              </a:rPr>
              <a:t>Sterile odorless viscous secretion (</a:t>
            </a:r>
            <a:r>
              <a:rPr lang="en-US" sz="2000" dirty="0" err="1" smtClean="0">
                <a:latin typeface="Times"/>
                <a:ea typeface="Times New Roman" charset="0"/>
                <a:cs typeface="Times"/>
              </a:rPr>
              <a:t>sialomucin</a:t>
            </a:r>
            <a:r>
              <a:rPr lang="en-US" sz="2000" dirty="0" smtClean="0">
                <a:latin typeface="Times"/>
                <a:ea typeface="Times New Roman" charset="0"/>
                <a:cs typeface="Times"/>
              </a:rPr>
              <a:t> mainly)</a:t>
            </a:r>
            <a:endParaRPr lang="en-US" sz="2000" dirty="0">
              <a:latin typeface="Times"/>
              <a:ea typeface="Times New Roman" charset="0"/>
              <a:cs typeface="Times"/>
            </a:endParaRP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"/>
                <a:ea typeface="Times New Roman" charset="0"/>
                <a:cs typeface="Times"/>
              </a:rPr>
              <a:t>Secreted primarily by </a:t>
            </a:r>
            <a:r>
              <a:rPr lang="en-US" sz="2000" dirty="0" smtClean="0">
                <a:solidFill>
                  <a:srgbClr val="FF0000"/>
                </a:solidFill>
                <a:latin typeface="Times"/>
                <a:ea typeface="Times New Roman" charset="0"/>
                <a:cs typeface="Times"/>
              </a:rPr>
              <a:t>decapitation</a:t>
            </a:r>
            <a:r>
              <a:rPr lang="en-US" sz="2000" dirty="0" smtClean="0">
                <a:latin typeface="Times"/>
                <a:ea typeface="Times New Roman" charset="0"/>
                <a:cs typeface="Times"/>
              </a:rPr>
              <a:t> (“pinch off”)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"/>
                <a:ea typeface="Times New Roman" charset="0"/>
                <a:cs typeface="Times"/>
              </a:rPr>
              <a:t>Composed of cholesterol, fatty acids, </a:t>
            </a:r>
            <a:r>
              <a:rPr lang="en-US" sz="2000" dirty="0" err="1" smtClean="0">
                <a:latin typeface="Times"/>
                <a:ea typeface="Times New Roman" charset="0"/>
                <a:cs typeface="Times"/>
              </a:rPr>
              <a:t>squalene</a:t>
            </a:r>
            <a:r>
              <a:rPr lang="en-US" sz="2000" dirty="0" smtClean="0">
                <a:latin typeface="Times"/>
                <a:ea typeface="Times New Roman" charset="0"/>
                <a:cs typeface="Times"/>
              </a:rPr>
              <a:t>, androgens, ammonia, ferric acid, etc.</a:t>
            </a:r>
          </a:p>
          <a:p>
            <a:pPr marL="1187450" lvl="2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1600" dirty="0">
                <a:latin typeface="Times"/>
                <a:cs typeface="Times"/>
              </a:rPr>
              <a:t>Most abundant free fatty acid </a:t>
            </a:r>
            <a:r>
              <a:rPr lang="en-US" sz="1600" dirty="0" smtClean="0">
                <a:latin typeface="Times"/>
                <a:cs typeface="Times"/>
              </a:rPr>
              <a:t>causing odor </a:t>
            </a:r>
            <a:r>
              <a:rPr lang="en-US" sz="1600" dirty="0">
                <a:latin typeface="Times"/>
                <a:cs typeface="Times"/>
              </a:rPr>
              <a:t>in </a:t>
            </a:r>
            <a:r>
              <a:rPr lang="en-US" sz="1600" dirty="0" smtClean="0">
                <a:latin typeface="Times"/>
                <a:cs typeface="Times"/>
              </a:rPr>
              <a:t/>
            </a:r>
            <a:br>
              <a:rPr lang="en-US" sz="1600" dirty="0" smtClean="0">
                <a:latin typeface="Times"/>
                <a:cs typeface="Times"/>
              </a:rPr>
            </a:br>
            <a:r>
              <a:rPr lang="en-US" sz="1600" dirty="0" smtClean="0">
                <a:latin typeface="Times"/>
                <a:cs typeface="Times"/>
              </a:rPr>
              <a:t>Caucasian men = </a:t>
            </a:r>
            <a:r>
              <a:rPr lang="en-US" sz="1600" dirty="0">
                <a:latin typeface="Times"/>
                <a:cs typeface="Times"/>
              </a:rPr>
              <a:t>3-methyl-2-</a:t>
            </a:r>
            <a:r>
              <a:rPr lang="en-US" sz="1600" dirty="0" smtClean="0">
                <a:latin typeface="Times"/>
                <a:cs typeface="Times"/>
              </a:rPr>
              <a:t>hexenoic </a:t>
            </a:r>
            <a:r>
              <a:rPr lang="en-US" sz="1600" dirty="0">
                <a:latin typeface="Times"/>
                <a:cs typeface="Times"/>
              </a:rPr>
              <a:t>acid (TMHA</a:t>
            </a:r>
            <a:r>
              <a:rPr lang="en-US" sz="1600" dirty="0" smtClean="0">
                <a:latin typeface="Times"/>
                <a:cs typeface="Times"/>
              </a:rPr>
              <a:t>)</a:t>
            </a:r>
            <a:br>
              <a:rPr lang="en-US" sz="1600" dirty="0" smtClean="0">
                <a:latin typeface="Times"/>
                <a:cs typeface="Times"/>
              </a:rPr>
            </a:br>
            <a:endParaRPr lang="en-US" sz="1600" dirty="0" smtClean="0">
              <a:latin typeface="Times"/>
              <a:ea typeface="Times New Roman" charset="0"/>
              <a:cs typeface="Times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"/>
                <a:ea typeface="Times New Roman" charset="0"/>
                <a:cs typeface="Times"/>
              </a:rPr>
              <a:t>Main locations are </a:t>
            </a:r>
            <a:r>
              <a:rPr lang="en-US" sz="2000" dirty="0">
                <a:latin typeface="Times"/>
                <a:ea typeface="Times New Roman" charset="0"/>
                <a:cs typeface="Times"/>
              </a:rPr>
              <a:t>axillae, </a:t>
            </a:r>
            <a:r>
              <a:rPr lang="en-US" sz="2000" dirty="0" err="1">
                <a:latin typeface="Times"/>
                <a:ea typeface="Times New Roman" charset="0"/>
                <a:cs typeface="Times"/>
              </a:rPr>
              <a:t>anogential</a:t>
            </a:r>
            <a:r>
              <a:rPr lang="en-US" sz="2000" dirty="0">
                <a:latin typeface="Times"/>
                <a:ea typeface="Times New Roman" charset="0"/>
                <a:cs typeface="Times"/>
              </a:rPr>
              <a:t> area, </a:t>
            </a:r>
            <a:r>
              <a:rPr lang="en-US" sz="2000" dirty="0" err="1">
                <a:latin typeface="Times"/>
                <a:ea typeface="Times New Roman" charset="0"/>
                <a:cs typeface="Times"/>
              </a:rPr>
              <a:t>periumbilical</a:t>
            </a:r>
            <a:r>
              <a:rPr lang="en-US" sz="2000" dirty="0">
                <a:latin typeface="Times"/>
                <a:ea typeface="Times New Roman" charset="0"/>
                <a:cs typeface="Times"/>
              </a:rPr>
              <a:t> area, </a:t>
            </a:r>
            <a:r>
              <a:rPr lang="en-US" sz="2000" dirty="0" smtClean="0">
                <a:latin typeface="Times"/>
                <a:ea typeface="Times New Roman" charset="0"/>
                <a:cs typeface="Times"/>
              </a:rPr>
              <a:t>&amp; nipples</a:t>
            </a:r>
            <a:endParaRPr lang="en-US" sz="2000" dirty="0">
              <a:latin typeface="Times"/>
              <a:ea typeface="Times New Roman" charset="0"/>
              <a:cs typeface="Times"/>
            </a:endParaRP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solidFill>
                  <a:srgbClr val="FF0000"/>
                </a:solidFill>
                <a:latin typeface="Times"/>
                <a:ea typeface="Times New Roman" charset="0"/>
                <a:cs typeface="Times"/>
              </a:rPr>
              <a:t>Glands present at birth (develop around Week 24)</a:t>
            </a:r>
            <a:br>
              <a:rPr lang="en-US" sz="2000" dirty="0" smtClean="0">
                <a:solidFill>
                  <a:srgbClr val="FF0000"/>
                </a:solidFill>
                <a:latin typeface="Times"/>
                <a:ea typeface="Times New Roman" charset="0"/>
                <a:cs typeface="Times"/>
              </a:rPr>
            </a:br>
            <a:endParaRPr lang="en-US" sz="1400" dirty="0">
              <a:solidFill>
                <a:srgbClr val="FF0000"/>
              </a:solidFill>
              <a:latin typeface="Times"/>
              <a:ea typeface="Times New Roman" charset="0"/>
              <a:cs typeface="Times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i="1" u="sng" dirty="0" smtClean="0">
                <a:solidFill>
                  <a:srgbClr val="FF0000"/>
                </a:solidFill>
                <a:latin typeface="Times"/>
                <a:ea typeface="Times New Roman" charset="0"/>
                <a:cs typeface="Times"/>
              </a:rPr>
              <a:t>Specialized variants </a:t>
            </a:r>
            <a:r>
              <a:rPr lang="en-US" sz="2000" dirty="0" smtClean="0">
                <a:latin typeface="Times"/>
                <a:ea typeface="Times New Roman" charset="0"/>
                <a:cs typeface="Times"/>
              </a:rPr>
              <a:t>include: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"/>
                <a:ea typeface="Times New Roman" charset="0"/>
                <a:cs typeface="Times"/>
              </a:rPr>
              <a:t>Moll’s gland (eyelid)</a:t>
            </a:r>
            <a:endParaRPr lang="en-US" sz="2000" dirty="0">
              <a:latin typeface="Times"/>
              <a:ea typeface="Times New Roman" charset="0"/>
              <a:cs typeface="Times"/>
            </a:endParaRP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"/>
                <a:ea typeface="Times New Roman" charset="0"/>
                <a:cs typeface="Times"/>
              </a:rPr>
              <a:t>Ear-wax glands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"/>
                <a:ea typeface="Times New Roman" charset="0"/>
                <a:cs typeface="Times"/>
              </a:rPr>
              <a:t>M</a:t>
            </a:r>
            <a:r>
              <a:rPr lang="en-US" sz="2000" dirty="0" smtClean="0">
                <a:latin typeface="Times"/>
                <a:ea typeface="Times New Roman" charset="0"/>
                <a:cs typeface="Times"/>
              </a:rPr>
              <a:t>ilk-producing breast glands</a:t>
            </a:r>
            <a:endParaRPr lang="en-US" sz="2000" dirty="0">
              <a:latin typeface="Times"/>
              <a:ea typeface="ＭＳ Ｐゴシック" charset="-128"/>
              <a:cs typeface="Times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Times"/>
              <a:ea typeface="ＭＳ Ｐゴシック" charset="-128"/>
              <a:cs typeface="Times"/>
            </a:endParaRPr>
          </a:p>
        </p:txBody>
      </p:sp>
      <p:pic>
        <p:nvPicPr>
          <p:cNvPr id="6" name="Picture 7" descr="http://www.sweatmanagement.ca/Images/img_undersatand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6400"/>
            <a:ext cx="3047999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5867400" y="990600"/>
            <a:ext cx="1828800" cy="320040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9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590550"/>
          </a:xfrm>
        </p:spPr>
        <p:txBody>
          <a:bodyPr/>
          <a:lstStyle/>
          <a:p>
            <a:pPr algn="ctr"/>
            <a:r>
              <a:rPr lang="en-US" sz="4000" u="sng" dirty="0" smtClean="0">
                <a:latin typeface="Times New Roman" charset="0"/>
                <a:ea typeface="Times New Roman" charset="0"/>
                <a:cs typeface="Times New Roman" charset="0"/>
              </a:rPr>
              <a:t>Apocrine Glands (cont.)</a:t>
            </a:r>
          </a:p>
        </p:txBody>
      </p:sp>
      <p:sp>
        <p:nvSpPr>
          <p:cNvPr id="9" name="Rectangle 3"/>
          <p:cNvSpPr txBox="1">
            <a:spLocks/>
          </p:cNvSpPr>
          <p:nvPr/>
        </p:nvSpPr>
        <p:spPr bwMode="auto">
          <a:xfrm>
            <a:off x="0" y="685800"/>
            <a:ext cx="6096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2000" u="sng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Androgen-dependent for development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1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Controlled by both: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Sympathetic innervation (acetylcholine )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Adrenergic stimulation (phenylephrine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14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Associated conditions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include: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Fox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-Fordyce disease (follicular apocrine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miliaria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Hidradenitis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suppurativa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Bromhidrosis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Odor due to degradation by bacteria, usually 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Corynebacterium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spp. (rancid odor) or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Micrococcus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spp.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(sweaty odor)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Apocrine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chromhidrosis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Pigmented secretions due to rich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lipofuscin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content of apocrine sweat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1600" dirty="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7" descr="http://www.sweatmanagement.ca/Images/img_undersatand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6400"/>
            <a:ext cx="3047999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47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28600" y="628650"/>
            <a:ext cx="8686800" cy="590550"/>
          </a:xfrm>
        </p:spPr>
        <p:txBody>
          <a:bodyPr/>
          <a:lstStyle/>
          <a:p>
            <a:pPr algn="ctr"/>
            <a:r>
              <a:rPr lang="en-US" sz="4000" u="sng" dirty="0" err="1" smtClean="0">
                <a:latin typeface="Times New Roman" charset="0"/>
                <a:ea typeface="Times New Roman" charset="0"/>
                <a:cs typeface="Times New Roman" charset="0"/>
              </a:rPr>
              <a:t>Apoeccrine</a:t>
            </a:r>
            <a:r>
              <a:rPr lang="en-US" sz="4000" u="sng" dirty="0" smtClean="0">
                <a:latin typeface="Times New Roman" charset="0"/>
                <a:ea typeface="Times New Roman" charset="0"/>
                <a:cs typeface="Times New Roman" charset="0"/>
              </a:rPr>
              <a:t> Glands</a:t>
            </a:r>
          </a:p>
        </p:txBody>
      </p:sp>
      <p:sp>
        <p:nvSpPr>
          <p:cNvPr id="9" name="Rectangle 3"/>
          <p:cNvSpPr txBox="1">
            <a:spLocks/>
          </p:cNvSpPr>
          <p:nvPr/>
        </p:nvSpPr>
        <p:spPr bwMode="auto">
          <a:xfrm>
            <a:off x="381000" y="5334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2000" u="sng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Morphologic features of both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eccrine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&amp; apocrine glands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Likely role in thermoregulation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Located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only in </a:t>
            </a: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adult axillae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:</a:t>
            </a:r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No relationship to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pilosebaceous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follicle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Develop during puberty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Controlled mainly by sympathetic innervation (acetylcholine ), but also adrenergic stimulation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Possible associated conditions include 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non-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folllicular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apoeccrine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Fox-Fordyce disease, thermoregulation/role in axillary hyperhidrosis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585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28600" y="628650"/>
            <a:ext cx="8686800" cy="590550"/>
          </a:xfrm>
        </p:spPr>
        <p:txBody>
          <a:bodyPr/>
          <a:lstStyle/>
          <a:p>
            <a:pPr algn="ctr"/>
            <a:r>
              <a:rPr lang="en-US" sz="4000" u="sng" dirty="0" smtClean="0">
                <a:latin typeface="Times New Roman" charset="0"/>
                <a:ea typeface="Times New Roman" charset="0"/>
                <a:cs typeface="Times New Roman" charset="0"/>
              </a:rPr>
              <a:t>Sebaceous Glands</a:t>
            </a:r>
          </a:p>
        </p:txBody>
      </p:sp>
      <p:sp>
        <p:nvSpPr>
          <p:cNvPr id="27651" name="Rectangle 3"/>
          <p:cNvSpPr txBox="1">
            <a:spLocks/>
          </p:cNvSpPr>
          <p:nvPr/>
        </p:nvSpPr>
        <p:spPr bwMode="auto">
          <a:xfrm>
            <a:off x="0" y="914400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200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3"/>
          <p:cNvSpPr txBox="1">
            <a:spLocks/>
          </p:cNvSpPr>
          <p:nvPr/>
        </p:nvSpPr>
        <p:spPr bwMode="auto">
          <a:xfrm>
            <a:off x="76200" y="762000"/>
            <a:ext cx="5943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Role in thermoregulation: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In hot conditions, emulsifies sweat to avoid loss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In cold conditions, repels water from skin/hair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Secrete sebum by </a:t>
            </a:r>
            <a:r>
              <a:rPr lang="en-US" sz="20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holocrine</a:t>
            </a: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secretion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(cells disintegrate) into infundibulum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Sebum contain triglycerides, free fatty acids, wax esters &amp;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squalene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Associated with hair follicles, </a:t>
            </a:r>
            <a:r>
              <a:rPr lang="en-US" sz="2000" i="1" u="sng" dirty="0" smtClean="0">
                <a:latin typeface="Times New Roman" charset="0"/>
                <a:ea typeface="Times New Roman" charset="0"/>
                <a:cs typeface="Times New Roman" charset="0"/>
              </a:rPr>
              <a:t>except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several </a:t>
            </a: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unique locations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Montgomery tubercles (areola)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Fordyce’s spot (lips)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Tyson’s gland (penis)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Meibomian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gland (tarsal plate of eyelids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 marL="1187450" lvl="2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187450" lvl="2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7" descr="http://www.sweatmanagement.ca/Images/img_undersatand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6400"/>
            <a:ext cx="3047999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5562600" y="1295400"/>
            <a:ext cx="2057400" cy="213360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43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590550"/>
          </a:xfrm>
        </p:spPr>
        <p:txBody>
          <a:bodyPr/>
          <a:lstStyle/>
          <a:p>
            <a:pPr algn="ctr"/>
            <a:r>
              <a:rPr lang="en-US" u="sng" smtClean="0">
                <a:latin typeface="Times New Roman" charset="0"/>
                <a:ea typeface="Times New Roman" charset="0"/>
                <a:cs typeface="Times New Roman" charset="0"/>
              </a:rPr>
              <a:t>Epidermis Development</a:t>
            </a:r>
          </a:p>
        </p:txBody>
      </p:sp>
      <p:sp>
        <p:nvSpPr>
          <p:cNvPr id="20483" name="Rectangle 3"/>
          <p:cNvSpPr txBox="1">
            <a:spLocks/>
          </p:cNvSpPr>
          <p:nvPr/>
        </p:nvSpPr>
        <p:spPr bwMode="auto">
          <a:xfrm>
            <a:off x="0" y="10668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lang="en-US" sz="2000" dirty="0">
                <a:latin typeface="Times New Roman"/>
                <a:ea typeface="ＭＳ Ｐゴシック" charset="-128"/>
                <a:cs typeface="Times New Roman"/>
              </a:rPr>
              <a:t>Cell origins: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/>
                <a:ea typeface="ＭＳ Ｐゴシック" charset="-128"/>
                <a:cs typeface="Times New Roman"/>
              </a:rPr>
              <a:t>Keratinocytes = Ectoderm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/>
                <a:ea typeface="ＭＳ Ｐゴシック" charset="-128"/>
                <a:cs typeface="Times New Roman"/>
              </a:rPr>
              <a:t>Native cells</a:t>
            </a:r>
            <a:br>
              <a:rPr lang="en-US" sz="2000" dirty="0">
                <a:latin typeface="Times New Roman"/>
                <a:ea typeface="ＭＳ Ｐゴシック" charset="-128"/>
                <a:cs typeface="Times New Roman"/>
              </a:rPr>
            </a:br>
            <a:endParaRPr lang="en-US" sz="2000" dirty="0">
              <a:latin typeface="Times New Roman"/>
              <a:ea typeface="ＭＳ Ｐゴシック" charset="-128"/>
              <a:cs typeface="Times New Roman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/>
                <a:ea typeface="ＭＳ Ｐゴシック" charset="-128"/>
                <a:cs typeface="Times New Roman"/>
              </a:rPr>
              <a:t>Langerhans cells = Mesoderm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/>
                <a:ea typeface="ＭＳ Ｐゴシック" charset="-128"/>
                <a:cs typeface="Times New Roman"/>
              </a:rPr>
              <a:t>Migrate around 6 weeks or ≈ 40 days</a:t>
            </a:r>
            <a:br>
              <a:rPr lang="en-US" sz="2000" dirty="0">
                <a:latin typeface="Times New Roman"/>
                <a:ea typeface="ＭＳ Ｐゴシック" charset="-128"/>
                <a:cs typeface="Times New Roman"/>
              </a:rPr>
            </a:br>
            <a:endParaRPr lang="en-US" sz="2000" dirty="0">
              <a:latin typeface="Times New Roman"/>
              <a:ea typeface="ＭＳ Ｐゴシック" charset="-128"/>
              <a:cs typeface="Times New Roman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/>
                <a:ea typeface="ＭＳ Ｐゴシック" charset="-128"/>
                <a:cs typeface="Times New Roman"/>
              </a:rPr>
              <a:t>Melanocytes = Neural crest cells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/>
                <a:ea typeface="ＭＳ Ｐゴシック" charset="-128"/>
                <a:cs typeface="Times New Roman"/>
              </a:rPr>
              <a:t>Migrate </a:t>
            </a:r>
            <a:r>
              <a:rPr lang="en-US" sz="2000" dirty="0" err="1">
                <a:latin typeface="Times New Roman"/>
                <a:ea typeface="ＭＳ Ｐゴシック" charset="-128"/>
                <a:cs typeface="Times New Roman"/>
              </a:rPr>
              <a:t>dorso</a:t>
            </a:r>
            <a:r>
              <a:rPr lang="en-US" sz="2000" dirty="0">
                <a:latin typeface="Times New Roman"/>
                <a:ea typeface="ＭＳ Ｐゴシック" charset="-128"/>
                <a:cs typeface="Times New Roman"/>
              </a:rPr>
              <a:t>-laterally at around 7 weeks or ≈ 50 days</a:t>
            </a:r>
            <a:br>
              <a:rPr lang="en-US" sz="2000" dirty="0">
                <a:latin typeface="Times New Roman"/>
                <a:ea typeface="ＭＳ Ｐゴシック" charset="-128"/>
                <a:cs typeface="Times New Roman"/>
              </a:rPr>
            </a:br>
            <a:endParaRPr lang="en-US" sz="2000" dirty="0">
              <a:latin typeface="Times New Roman"/>
              <a:ea typeface="ＭＳ Ｐゴシック" charset="-128"/>
              <a:cs typeface="Times New Roman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/>
                <a:ea typeface="ＭＳ Ｐゴシック" charset="-128"/>
                <a:cs typeface="Times New Roman"/>
              </a:rPr>
              <a:t>Merkel cells = Neural crest cells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/>
                <a:ea typeface="ＭＳ Ｐゴシック" charset="-128"/>
                <a:cs typeface="Times New Roman"/>
              </a:rPr>
              <a:t>Migrate 8-12 weeks (</a:t>
            </a:r>
            <a:r>
              <a:rPr lang="en-US" sz="2000" dirty="0" err="1">
                <a:latin typeface="Times New Roman"/>
                <a:ea typeface="ＭＳ Ｐゴシック" charset="-128"/>
                <a:cs typeface="Times New Roman"/>
              </a:rPr>
              <a:t>palmoplantar</a:t>
            </a:r>
            <a:r>
              <a:rPr lang="en-US" sz="2000" dirty="0">
                <a:latin typeface="Times New Roman"/>
                <a:ea typeface="ＭＳ Ｐゴシック" charset="-128"/>
                <a:cs typeface="Times New Roman"/>
              </a:rPr>
              <a:t> areas 1</a:t>
            </a:r>
            <a:r>
              <a:rPr lang="en-US" sz="2000" baseline="30000" dirty="0">
                <a:latin typeface="Times New Roman"/>
                <a:ea typeface="ＭＳ Ｐゴシック" charset="-128"/>
                <a:cs typeface="Times New Roman"/>
              </a:rPr>
              <a:t>st</a:t>
            </a:r>
            <a:r>
              <a:rPr lang="en-US" sz="2000" dirty="0">
                <a:latin typeface="Times New Roman"/>
                <a:ea typeface="ＭＳ Ｐゴシック" charset="-128"/>
                <a:cs typeface="Times New Roman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28600" y="628650"/>
            <a:ext cx="8686800" cy="590550"/>
          </a:xfrm>
        </p:spPr>
        <p:txBody>
          <a:bodyPr/>
          <a:lstStyle/>
          <a:p>
            <a:pPr algn="ctr"/>
            <a:r>
              <a:rPr lang="en-US" sz="4000" u="sng" dirty="0" smtClean="0">
                <a:latin typeface="Times New Roman" charset="0"/>
                <a:ea typeface="Times New Roman" charset="0"/>
                <a:cs typeface="Times New Roman" charset="0"/>
              </a:rPr>
              <a:t>Sebaceous Glands (cont.)</a:t>
            </a:r>
          </a:p>
        </p:txBody>
      </p:sp>
      <p:sp>
        <p:nvSpPr>
          <p:cNvPr id="9" name="Rectangle 3"/>
          <p:cNvSpPr txBox="1">
            <a:spLocks/>
          </p:cNvSpPr>
          <p:nvPr/>
        </p:nvSpPr>
        <p:spPr bwMode="auto">
          <a:xfrm>
            <a:off x="76200" y="1447800"/>
            <a:ext cx="5867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Growth &amp; sebum production controlled by </a:t>
            </a: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androgens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(esp. 5α-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dihydrotestosteroine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or DHT)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Thus, increases at puberty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ssociated conditions include acne, sebaceous adenoma,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sebaceoma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, sebaceous carcinoma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7" descr="http://www.sweatmanagement.ca/Images/img_undersatand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6400"/>
            <a:ext cx="3047999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54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uchs skin 1"/>
          <p:cNvPicPr>
            <a:picLocks noChangeAspect="1" noChangeArrowheads="1"/>
          </p:cNvPicPr>
          <p:nvPr/>
        </p:nvPicPr>
        <p:blipFill>
          <a:blip r:embed="rId2"/>
          <a:srcRect l="5000" r="50000"/>
          <a:stretch>
            <a:fillRect/>
          </a:stretch>
        </p:blipFill>
        <p:spPr bwMode="auto">
          <a:xfrm>
            <a:off x="5715000" y="1362075"/>
            <a:ext cx="342900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76200" y="1962150"/>
            <a:ext cx="5486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19113" indent="-519113">
              <a:tabLst>
                <a:tab pos="230188" algn="l"/>
              </a:tabLst>
            </a:pPr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1. </a:t>
            </a:r>
            <a:r>
              <a:rPr lang="en-US" sz="2400" u="sng">
                <a:latin typeface="Times New Roman" charset="0"/>
                <a:ea typeface="Times New Roman" charset="0"/>
                <a:cs typeface="Times New Roman" charset="0"/>
              </a:rPr>
              <a:t>Maintain the integrity of the genome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04800" y="838200"/>
            <a:ext cx="845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6075" indent="-346075">
              <a:tabLst>
                <a:tab pos="115888" algn="l"/>
              </a:tabLst>
            </a:pPr>
            <a:r>
              <a:rPr lang="en-US" sz="2000"/>
              <a:t>Two functions required of proliferating cells in a </a:t>
            </a:r>
            <a:r>
              <a:rPr lang="en-US" sz="2000" u="sng"/>
              <a:t>self-renewing tissue</a:t>
            </a:r>
            <a:r>
              <a:rPr lang="en-US" sz="2000"/>
              <a:t>: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903913" y="6507163"/>
            <a:ext cx="330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Times New Roman" charset="0"/>
              </a:rPr>
              <a:t>Fuchs and Raghavan (2002), Nature Rev. 3: 199</a:t>
            </a:r>
          </a:p>
        </p:txBody>
      </p:sp>
      <p:sp>
        <p:nvSpPr>
          <p:cNvPr id="329734" name="Oval 6"/>
          <p:cNvSpPr>
            <a:spLocks noChangeArrowheads="1"/>
          </p:cNvSpPr>
          <p:nvPr/>
        </p:nvSpPr>
        <p:spPr bwMode="auto">
          <a:xfrm>
            <a:off x="7543800" y="2667000"/>
            <a:ext cx="609600" cy="609600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D67F00"/>
              </a:solidFill>
              <a:latin typeface="Verdana" pitchFamily="34" charset="0"/>
            </a:endParaRP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2743200" y="152400"/>
            <a:ext cx="3619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200" u="sng">
                <a:latin typeface="Times New Roman" charset="0"/>
                <a:ea typeface="Times New Roman" charset="0"/>
                <a:cs typeface="Times New Roman" charset="0"/>
              </a:rPr>
              <a:t>KERATINOCYTES</a:t>
            </a: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7239000" y="3352800"/>
            <a:ext cx="685800" cy="6000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6200" y="2368550"/>
            <a:ext cx="54864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19113" indent="-519113">
              <a:tabLst>
                <a:tab pos="230188" algn="l"/>
              </a:tabLst>
            </a:pPr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pPr marL="519113" indent="-519113">
              <a:tabLst>
                <a:tab pos="230188" algn="l"/>
              </a:tabLst>
            </a:pPr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Accomplished by </a:t>
            </a:r>
            <a:r>
              <a:rPr lang="en-US" sz="2400" i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Stem cells </a:t>
            </a:r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located at:</a:t>
            </a:r>
            <a:br>
              <a:rPr lang="en-US" sz="240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pPr marL="519113" indent="-519113">
              <a:tabLst>
                <a:tab pos="230188" algn="l"/>
              </a:tabLst>
            </a:pPr>
            <a:r>
              <a:rPr lang="en-US" sz="24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		- The outer root sheath at the bulge </a:t>
            </a:r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region of the hair follicle and </a:t>
            </a:r>
            <a:br>
              <a:rPr lang="en-US" sz="240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pPr marL="519113" indent="-519113">
              <a:tabLst>
                <a:tab pos="230188" algn="l"/>
              </a:tabLst>
            </a:pPr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		-  The </a:t>
            </a:r>
            <a:r>
              <a:rPr lang="en-US" sz="2400">
                <a:solidFill>
                  <a:srgbClr val="0B5395"/>
                </a:solidFill>
                <a:latin typeface="Times New Roman" charset="0"/>
                <a:ea typeface="Times New Roman" charset="0"/>
                <a:cs typeface="Times New Roman" charset="0"/>
              </a:rPr>
              <a:t>base of rete ridges </a:t>
            </a:r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of interfollicular epidermis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9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9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9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9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34" grpId="0" animBg="1"/>
      <p:bldP spid="10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uchs skin 1"/>
          <p:cNvPicPr>
            <a:picLocks noChangeAspect="1" noChangeArrowheads="1"/>
          </p:cNvPicPr>
          <p:nvPr/>
        </p:nvPicPr>
        <p:blipFill>
          <a:blip r:embed="rId2"/>
          <a:srcRect l="5000" r="50000"/>
          <a:stretch>
            <a:fillRect/>
          </a:stretch>
        </p:blipFill>
        <p:spPr bwMode="auto">
          <a:xfrm>
            <a:off x="5715000" y="1362075"/>
            <a:ext cx="342900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76200" y="1981200"/>
            <a:ext cx="54102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19113" indent="-519113">
              <a:buFontTx/>
              <a:buAutoNum type="arabicPeriod"/>
              <a:tabLst>
                <a:tab pos="230188" algn="l"/>
              </a:tabLst>
            </a:pPr>
            <a:r>
              <a:rPr lang="en-US" sz="2400" u="sng">
                <a:latin typeface="Times New Roman" charset="0"/>
                <a:ea typeface="Verdana" charset="0"/>
                <a:cs typeface="Verdana" charset="0"/>
              </a:rPr>
              <a:t>Maintain the integrity of the genome</a:t>
            </a:r>
            <a:br>
              <a:rPr lang="en-US" sz="2400" u="sng">
                <a:latin typeface="Times New Roman" charset="0"/>
                <a:ea typeface="Verdana" charset="0"/>
                <a:cs typeface="Verdana" charset="0"/>
              </a:rPr>
            </a:br>
            <a:r>
              <a:rPr lang="en-US" sz="2400" u="sng">
                <a:latin typeface="Times New Roman" charset="0"/>
                <a:ea typeface="Verdana" charset="0"/>
                <a:cs typeface="Verdana" charset="0"/>
              </a:rPr>
              <a:t/>
            </a:r>
            <a:br>
              <a:rPr lang="en-US" sz="2400" u="sng">
                <a:latin typeface="Times New Roman" charset="0"/>
                <a:ea typeface="Verdana" charset="0"/>
                <a:cs typeface="Verdana" charset="0"/>
              </a:rPr>
            </a:br>
            <a:endParaRPr lang="en-US" sz="2400" u="sng">
              <a:latin typeface="Times New Roman" charset="0"/>
              <a:ea typeface="Verdana" charset="0"/>
              <a:cs typeface="Verdana" charset="0"/>
            </a:endParaRPr>
          </a:p>
          <a:p>
            <a:pPr marL="519113" indent="-519113">
              <a:buFontTx/>
              <a:buAutoNum type="arabicPeriod"/>
              <a:tabLst>
                <a:tab pos="230188" algn="l"/>
              </a:tabLst>
            </a:pPr>
            <a:r>
              <a:rPr lang="en-US" sz="2400" u="sng">
                <a:latin typeface="Times New Roman" charset="0"/>
                <a:ea typeface="Verdana" charset="0"/>
                <a:cs typeface="Verdana" charset="0"/>
              </a:rPr>
              <a:t>Maintain the correct cell number in the epidermis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04800" y="838200"/>
            <a:ext cx="7924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6075" indent="-346075">
              <a:tabLst>
                <a:tab pos="115888" algn="l"/>
              </a:tabLst>
            </a:pPr>
            <a:r>
              <a:rPr lang="en-US" sz="2000"/>
              <a:t>Two functions required of proliferating cells in a self-renewing tissue: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715000" y="6507163"/>
            <a:ext cx="330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Times New Roman" charset="0"/>
              </a:rPr>
              <a:t>Fuchs and Raghavan (2002), Nature Rev. 3: 199</a:t>
            </a: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2743200" y="152400"/>
            <a:ext cx="3619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200" u="sng">
                <a:latin typeface="Times New Roman" charset="0"/>
                <a:ea typeface="Times New Roman" charset="0"/>
                <a:cs typeface="Times New Roman" charset="0"/>
              </a:rPr>
              <a:t>KERATINOCYTES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3657600"/>
            <a:ext cx="5410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19113" indent="-519113">
              <a:tabLst>
                <a:tab pos="230188" algn="l"/>
              </a:tabLst>
            </a:pPr>
            <a:endParaRPr lang="en-US" sz="2400">
              <a:latin typeface="Times New Roman" charset="0"/>
              <a:ea typeface="Verdana" charset="0"/>
              <a:cs typeface="Verdana" charset="0"/>
            </a:endParaRPr>
          </a:p>
          <a:p>
            <a:pPr marL="519113" indent="-519113">
              <a:tabLst>
                <a:tab pos="230188" algn="l"/>
              </a:tabLst>
            </a:pPr>
            <a:r>
              <a:rPr lang="en-US" sz="2400">
                <a:latin typeface="Times New Roman" charset="0"/>
                <a:ea typeface="Verdana" charset="0"/>
                <a:cs typeface="Verdana" charset="0"/>
              </a:rPr>
              <a:t>		- Accomplished by a balance between stem cells &amp; differentiating cells, called </a:t>
            </a:r>
            <a:r>
              <a:rPr lang="en-US" sz="2400" i="1">
                <a:latin typeface="Times New Roman" charset="0"/>
                <a:ea typeface="Verdana" charset="0"/>
                <a:cs typeface="Verdana" charset="0"/>
              </a:rPr>
              <a:t>transient amplifying cells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1"/>
          <p:cNvSpPr txBox="1">
            <a:spLocks noChangeArrowheads="1"/>
          </p:cNvSpPr>
          <p:nvPr/>
        </p:nvSpPr>
        <p:spPr bwMode="auto">
          <a:xfrm>
            <a:off x="304800" y="228600"/>
            <a:ext cx="4689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Times New Roman"/>
                <a:cs typeface="Times New Roman"/>
              </a:rPr>
              <a:t>K</a:t>
            </a:r>
            <a:r>
              <a:rPr lang="en-US" sz="2400" dirty="0">
                <a:latin typeface="Times New Roman"/>
                <a:cs typeface="Times New Roman"/>
              </a:rPr>
              <a:t>ERATINOCYTE </a:t>
            </a:r>
            <a:r>
              <a:rPr lang="en-US" sz="2800" dirty="0">
                <a:latin typeface="Times New Roman"/>
                <a:cs typeface="Times New Roman"/>
              </a:rPr>
              <a:t>S</a:t>
            </a:r>
            <a:r>
              <a:rPr lang="en-US" sz="2400" dirty="0">
                <a:latin typeface="Times New Roman"/>
                <a:cs typeface="Times New Roman"/>
              </a:rPr>
              <a:t>TEM </a:t>
            </a:r>
            <a:r>
              <a:rPr lang="en-US" sz="2800" dirty="0">
                <a:latin typeface="Times New Roman"/>
                <a:cs typeface="Times New Roman"/>
              </a:rPr>
              <a:t>C</a:t>
            </a:r>
            <a:r>
              <a:rPr lang="en-US" sz="2400" dirty="0">
                <a:latin typeface="Times New Roman"/>
                <a:cs typeface="Times New Roman"/>
              </a:rPr>
              <a:t>ELLS</a:t>
            </a:r>
          </a:p>
        </p:txBody>
      </p:sp>
      <p:pic>
        <p:nvPicPr>
          <p:cNvPr id="30723" name="Picture 22" descr="Fuchs skin 1"/>
          <p:cNvPicPr>
            <a:picLocks noChangeAspect="1" noChangeArrowheads="1"/>
          </p:cNvPicPr>
          <p:nvPr/>
        </p:nvPicPr>
        <p:blipFill>
          <a:blip r:embed="rId2"/>
          <a:srcRect l="5000" r="50000"/>
          <a:stretch>
            <a:fillRect/>
          </a:stretch>
        </p:blipFill>
        <p:spPr bwMode="auto">
          <a:xfrm>
            <a:off x="5715000" y="1371600"/>
            <a:ext cx="342900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23"/>
          <p:cNvSpPr txBox="1">
            <a:spLocks noChangeArrowheads="1"/>
          </p:cNvSpPr>
          <p:nvPr/>
        </p:nvSpPr>
        <p:spPr bwMode="auto">
          <a:xfrm>
            <a:off x="0" y="1017588"/>
            <a:ext cx="609600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909638" indent="-909638"/>
            <a:r>
              <a:rPr lang="en-US" sz="2000"/>
              <a:t>- Stems cells are pluri-potent, </a:t>
            </a:r>
            <a:r>
              <a:rPr lang="en-US" sz="2000" u="sng"/>
              <a:t>slowly</a:t>
            </a:r>
            <a:r>
              <a:rPr lang="en-US" sz="2000"/>
              <a:t> replicating cells</a:t>
            </a:r>
          </a:p>
          <a:p>
            <a:pPr marL="909638" indent="-909638"/>
            <a:endParaRPr lang="en-US" sz="2000"/>
          </a:p>
          <a:p>
            <a:pPr marL="909638" indent="-909638"/>
            <a:r>
              <a:rPr lang="en-US" sz="2000"/>
              <a:t>- Two options for stem cell replication:</a:t>
            </a:r>
          </a:p>
          <a:p>
            <a:pPr marL="909638" indent="-909638"/>
            <a:endParaRPr lang="en-US" sz="2000">
              <a:solidFill>
                <a:srgbClr val="FF0000"/>
              </a:solidFill>
            </a:endParaRPr>
          </a:p>
          <a:p>
            <a:pPr marL="909638" indent="-909638"/>
            <a:r>
              <a:rPr lang="en-US" sz="2000">
                <a:solidFill>
                  <a:srgbClr val="FF0000"/>
                </a:solidFill>
              </a:rPr>
              <a:t>	1.  Replicate symmetrically </a:t>
            </a:r>
            <a:r>
              <a:rPr lang="en-US" sz="2000"/>
              <a:t>(divide into 2 equal daughter stem cells)</a:t>
            </a:r>
          </a:p>
          <a:p>
            <a:pPr marL="909638" indent="-909638"/>
            <a:endParaRPr lang="en-US" sz="2000"/>
          </a:p>
          <a:p>
            <a:pPr marL="909638" indent="-909638"/>
            <a:endParaRPr lang="en-US" sz="2000"/>
          </a:p>
          <a:p>
            <a:pPr marL="909638" indent="-909638"/>
            <a:endParaRPr lang="en-US" sz="2000"/>
          </a:p>
          <a:p>
            <a:pPr marL="909638" indent="-909638"/>
            <a:endParaRPr lang="en-US" sz="2000"/>
          </a:p>
        </p:txBody>
      </p:sp>
      <p:sp>
        <p:nvSpPr>
          <p:cNvPr id="30725" name="Text Box 24"/>
          <p:cNvSpPr txBox="1">
            <a:spLocks noChangeArrowheads="1"/>
          </p:cNvSpPr>
          <p:nvPr/>
        </p:nvSpPr>
        <p:spPr bwMode="auto">
          <a:xfrm>
            <a:off x="5903913" y="6507163"/>
            <a:ext cx="31638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Times New Roman" charset="0"/>
              </a:rPr>
              <a:t>Fuchs and Raghavan (2002), Nature Rev. 3: 199</a:t>
            </a:r>
          </a:p>
        </p:txBody>
      </p:sp>
      <p:sp>
        <p:nvSpPr>
          <p:cNvPr id="22" name="Hexagon 21"/>
          <p:cNvSpPr/>
          <p:nvPr/>
        </p:nvSpPr>
        <p:spPr>
          <a:xfrm>
            <a:off x="2057400" y="4419600"/>
            <a:ext cx="609600" cy="533400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667000" y="4876800"/>
            <a:ext cx="914400" cy="22860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667000" y="4114800"/>
            <a:ext cx="838200" cy="38100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Hexagon 29"/>
          <p:cNvSpPr/>
          <p:nvPr/>
        </p:nvSpPr>
        <p:spPr>
          <a:xfrm>
            <a:off x="3581400" y="5029200"/>
            <a:ext cx="609600" cy="533400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Hexagon 30"/>
          <p:cNvSpPr/>
          <p:nvPr/>
        </p:nvSpPr>
        <p:spPr>
          <a:xfrm>
            <a:off x="3581400" y="3733800"/>
            <a:ext cx="609600" cy="533400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505200" y="502920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Stem</a:t>
            </a:r>
          </a:p>
          <a:p>
            <a:pPr algn="ctr"/>
            <a:r>
              <a:rPr lang="en-US" sz="1400"/>
              <a:t>cell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05200" y="373380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Stem</a:t>
            </a:r>
          </a:p>
          <a:p>
            <a:pPr algn="ctr"/>
            <a:r>
              <a:rPr lang="en-US" sz="1400"/>
              <a:t>cell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81200" y="441960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Stem</a:t>
            </a:r>
          </a:p>
          <a:p>
            <a:pPr algn="ctr"/>
            <a:r>
              <a:rPr lang="en-US" sz="1400"/>
              <a:t>cell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4689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Times New Roman"/>
                <a:cs typeface="Times New Roman"/>
              </a:rPr>
              <a:t>K</a:t>
            </a:r>
            <a:r>
              <a:rPr lang="en-US" sz="2400" dirty="0">
                <a:latin typeface="Times New Roman"/>
                <a:cs typeface="Times New Roman"/>
              </a:rPr>
              <a:t>ERATINOCYTE </a:t>
            </a:r>
            <a:r>
              <a:rPr lang="en-US" sz="2800" dirty="0">
                <a:latin typeface="Times New Roman"/>
                <a:cs typeface="Times New Roman"/>
              </a:rPr>
              <a:t>S</a:t>
            </a:r>
            <a:r>
              <a:rPr lang="en-US" sz="2400" dirty="0">
                <a:latin typeface="Times New Roman"/>
                <a:cs typeface="Times New Roman"/>
              </a:rPr>
              <a:t>TEM </a:t>
            </a:r>
            <a:r>
              <a:rPr lang="en-US" sz="2800" dirty="0">
                <a:latin typeface="Times New Roman"/>
                <a:cs typeface="Times New Roman"/>
              </a:rPr>
              <a:t>C</a:t>
            </a:r>
            <a:r>
              <a:rPr lang="en-US" sz="2400" dirty="0">
                <a:latin typeface="Times New Roman"/>
                <a:cs typeface="Times New Roman"/>
              </a:rPr>
              <a:t>ELLS</a:t>
            </a:r>
          </a:p>
        </p:txBody>
      </p:sp>
      <p:pic>
        <p:nvPicPr>
          <p:cNvPr id="31747" name="Picture 3" descr="Fuchs skin 1"/>
          <p:cNvPicPr>
            <a:picLocks noChangeAspect="1" noChangeArrowheads="1"/>
          </p:cNvPicPr>
          <p:nvPr/>
        </p:nvPicPr>
        <p:blipFill>
          <a:blip r:embed="rId2"/>
          <a:srcRect l="5000" r="50000"/>
          <a:stretch>
            <a:fillRect/>
          </a:stretch>
        </p:blipFill>
        <p:spPr bwMode="auto">
          <a:xfrm>
            <a:off x="5715000" y="1362075"/>
            <a:ext cx="342900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0" y="704850"/>
            <a:ext cx="60198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909638" indent="-909638"/>
            <a:endParaRPr lang="en-US" sz="2000"/>
          </a:p>
          <a:p>
            <a:pPr marL="909638" indent="-909638"/>
            <a:r>
              <a:rPr lang="en-US" sz="2000"/>
              <a:t>- Stems cells are pluripotent, slowly replicating cells</a:t>
            </a:r>
          </a:p>
          <a:p>
            <a:pPr marL="909638" indent="-909638"/>
            <a:endParaRPr lang="en-US" sz="2000"/>
          </a:p>
          <a:p>
            <a:pPr marL="909638" indent="-909638"/>
            <a:r>
              <a:rPr lang="en-US" sz="2000"/>
              <a:t>- Two options for stem cell replication:</a:t>
            </a:r>
          </a:p>
          <a:p>
            <a:pPr marL="909638" indent="-909638"/>
            <a:endParaRPr lang="en-US" sz="2000">
              <a:solidFill>
                <a:srgbClr val="FF0000"/>
              </a:solidFill>
            </a:endParaRPr>
          </a:p>
          <a:p>
            <a:pPr marL="909638" indent="-909638"/>
            <a:r>
              <a:rPr lang="en-US" sz="2000">
                <a:solidFill>
                  <a:srgbClr val="FF0000"/>
                </a:solidFill>
              </a:rPr>
              <a:t>	</a:t>
            </a:r>
            <a:r>
              <a:rPr lang="en-US" sz="2000"/>
              <a:t>1.  Replicate symmetrically (divide into 2 equal daughter stem cells)</a:t>
            </a:r>
          </a:p>
          <a:p>
            <a:pPr marL="909638" indent="-909638"/>
            <a:endParaRPr lang="en-US" sz="2000"/>
          </a:p>
          <a:p>
            <a:pPr marL="909638" indent="-909638"/>
            <a:r>
              <a:rPr lang="en-US" sz="2000">
                <a:solidFill>
                  <a:srgbClr val="FF0000"/>
                </a:solidFill>
              </a:rPr>
              <a:t>	2.  Replicate asymmetrically </a:t>
            </a:r>
            <a:r>
              <a:rPr lang="en-US" sz="2000"/>
              <a:t>(stem cell divides into one equivalent stem cell and one differentiating, transient amplifying or TA cell)</a:t>
            </a:r>
          </a:p>
          <a:p>
            <a:pPr marL="909638" indent="-909638"/>
            <a:endParaRPr lang="en-US" sz="2000"/>
          </a:p>
          <a:p>
            <a:pPr marL="909638" indent="-909638"/>
            <a:endParaRPr lang="en-US" sz="2000"/>
          </a:p>
        </p:txBody>
      </p:sp>
      <p:sp>
        <p:nvSpPr>
          <p:cNvPr id="31749" name="Text Box 17"/>
          <p:cNvSpPr txBox="1">
            <a:spLocks noChangeArrowheads="1"/>
          </p:cNvSpPr>
          <p:nvPr/>
        </p:nvSpPr>
        <p:spPr bwMode="auto">
          <a:xfrm>
            <a:off x="5903913" y="6507163"/>
            <a:ext cx="31638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Times New Roman" charset="0"/>
              </a:rPr>
              <a:t>Fuchs and Raghavan (2002), Nature Rev. 3: 199</a:t>
            </a:r>
          </a:p>
        </p:txBody>
      </p:sp>
      <p:sp>
        <p:nvSpPr>
          <p:cNvPr id="19" name="Hexagon 18"/>
          <p:cNvSpPr/>
          <p:nvPr/>
        </p:nvSpPr>
        <p:spPr>
          <a:xfrm>
            <a:off x="2209800" y="4495800"/>
            <a:ext cx="609600" cy="533400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819400" y="4953000"/>
            <a:ext cx="914400" cy="22860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>
            <a:off x="2171701" y="5448300"/>
            <a:ext cx="685800" cy="317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3733800" y="5105400"/>
            <a:ext cx="609600" cy="533400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Hexagon 22"/>
          <p:cNvSpPr/>
          <p:nvPr/>
        </p:nvSpPr>
        <p:spPr>
          <a:xfrm>
            <a:off x="2209800" y="5867400"/>
            <a:ext cx="609600" cy="533400"/>
          </a:xfrm>
          <a:prstGeom prst="hexagon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09800" y="5867400"/>
            <a:ext cx="53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TA</a:t>
            </a:r>
          </a:p>
          <a:p>
            <a:pPr algn="r"/>
            <a:r>
              <a:rPr lang="en-US" sz="1600"/>
              <a:t>cell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657600" y="510540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Stem</a:t>
            </a:r>
          </a:p>
          <a:p>
            <a:pPr algn="ctr"/>
            <a:r>
              <a:rPr lang="en-US" sz="1400"/>
              <a:t>cell</a:t>
            </a:r>
          </a:p>
        </p:txBody>
      </p:sp>
      <p:sp>
        <p:nvSpPr>
          <p:cNvPr id="31763" name="TextBox 12"/>
          <p:cNvSpPr txBox="1">
            <a:spLocks noChangeArrowheads="1"/>
          </p:cNvSpPr>
          <p:nvPr/>
        </p:nvSpPr>
        <p:spPr bwMode="auto">
          <a:xfrm>
            <a:off x="2133600" y="449580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Stem</a:t>
            </a:r>
          </a:p>
          <a:p>
            <a:pPr algn="ctr"/>
            <a:r>
              <a:rPr lang="en-US" sz="1400"/>
              <a:t>cell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6"/>
          <p:cNvSpPr txBox="1">
            <a:spLocks noChangeArrowheads="1"/>
          </p:cNvSpPr>
          <p:nvPr/>
        </p:nvSpPr>
        <p:spPr bwMode="auto">
          <a:xfrm>
            <a:off x="152400" y="1050925"/>
            <a:ext cx="4724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4163" indent="-284163"/>
            <a:r>
              <a:rPr lang="en-US" sz="2000"/>
              <a:t>- most of proliferation done by </a:t>
            </a:r>
            <a:r>
              <a:rPr lang="en-US" sz="2000" i="1"/>
              <a:t>transient amplifying</a:t>
            </a:r>
            <a:r>
              <a:rPr lang="en-US" sz="2000"/>
              <a:t> cells (TA cells)</a:t>
            </a:r>
          </a:p>
          <a:p>
            <a:pPr marL="284163" indent="-284163"/>
            <a:endParaRPr lang="en-US" sz="2000"/>
          </a:p>
        </p:txBody>
      </p:sp>
      <p:pic>
        <p:nvPicPr>
          <p:cNvPr id="32771" name="Picture 7" descr="Stem cell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2057400"/>
            <a:ext cx="3962400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8"/>
          <p:cNvSpPr txBox="1">
            <a:spLocks noChangeArrowheads="1"/>
          </p:cNvSpPr>
          <p:nvPr/>
        </p:nvSpPr>
        <p:spPr bwMode="auto">
          <a:xfrm>
            <a:off x="337513" y="319088"/>
            <a:ext cx="50463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Times New Roman"/>
                <a:cs typeface="Times New Roman"/>
              </a:rPr>
              <a:t>K</a:t>
            </a:r>
            <a:r>
              <a:rPr lang="en-US" sz="2400" dirty="0">
                <a:latin typeface="Times New Roman"/>
                <a:cs typeface="Times New Roman"/>
              </a:rPr>
              <a:t>ERATINOCYTE </a:t>
            </a:r>
            <a:r>
              <a:rPr lang="en-US" sz="2800" dirty="0">
                <a:latin typeface="Times New Roman"/>
                <a:cs typeface="Times New Roman"/>
              </a:rPr>
              <a:t>P</a:t>
            </a:r>
            <a:r>
              <a:rPr lang="en-US" sz="2400" dirty="0">
                <a:latin typeface="Times New Roman"/>
                <a:cs typeface="Times New Roman"/>
              </a:rPr>
              <a:t>ROLIFERATION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400" y="1050925"/>
            <a:ext cx="4724400" cy="2225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4163" indent="-284163"/>
            <a:r>
              <a:rPr lang="en-US" sz="2000">
                <a:solidFill>
                  <a:schemeClr val="folHlink"/>
                </a:solidFill>
              </a:rPr>
              <a:t>- most of proliferation done by </a:t>
            </a:r>
            <a:r>
              <a:rPr lang="en-US" sz="2000" i="1">
                <a:solidFill>
                  <a:schemeClr val="folHlink"/>
                </a:solidFill>
              </a:rPr>
              <a:t>transient amplifying</a:t>
            </a:r>
            <a:r>
              <a:rPr lang="en-US" sz="2000">
                <a:solidFill>
                  <a:schemeClr val="folHlink"/>
                </a:solidFill>
              </a:rPr>
              <a:t> cells (TA cells)</a:t>
            </a:r>
          </a:p>
          <a:p>
            <a:pPr marL="284163" indent="-284163"/>
            <a:r>
              <a:rPr lang="en-US" sz="2000"/>
              <a:t>- in normal epidermis, all TA cells remain attached to basement membrane</a:t>
            </a:r>
          </a:p>
          <a:p>
            <a:pPr marL="284163" indent="-284163"/>
            <a:endParaRPr lang="en-US" sz="200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2400" y="1050925"/>
            <a:ext cx="4724400" cy="3140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4163" indent="-284163"/>
            <a:r>
              <a:rPr lang="en-US" sz="2000">
                <a:solidFill>
                  <a:schemeClr val="folHlink"/>
                </a:solidFill>
              </a:rPr>
              <a:t>- most of proliferation done by </a:t>
            </a:r>
            <a:r>
              <a:rPr lang="en-US" sz="2000" i="1">
                <a:solidFill>
                  <a:schemeClr val="folHlink"/>
                </a:solidFill>
              </a:rPr>
              <a:t>transient amplifying</a:t>
            </a:r>
            <a:r>
              <a:rPr lang="en-US" sz="2000">
                <a:solidFill>
                  <a:schemeClr val="folHlink"/>
                </a:solidFill>
              </a:rPr>
              <a:t> cells (TA cells)</a:t>
            </a:r>
          </a:p>
          <a:p>
            <a:pPr marL="284163" indent="-284163"/>
            <a:r>
              <a:rPr lang="en-US" sz="2000">
                <a:solidFill>
                  <a:schemeClr val="folHlink"/>
                </a:solidFill>
              </a:rPr>
              <a:t>- in normal epidermis, all TA cells remain attached to basement membrane</a:t>
            </a:r>
          </a:p>
          <a:p>
            <a:pPr marL="284163" indent="-284163"/>
            <a:r>
              <a:rPr lang="en-US" sz="2000"/>
              <a:t>- transition from stem cell to TA cell is the first step in keratinocyte differentiation</a:t>
            </a:r>
          </a:p>
          <a:p>
            <a:pPr marL="284163" indent="-284163"/>
            <a:endParaRPr lang="en-US" sz="200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2400" y="990600"/>
            <a:ext cx="4724400" cy="3749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4163" indent="-284163"/>
            <a:r>
              <a:rPr lang="en-US" sz="2000">
                <a:solidFill>
                  <a:schemeClr val="folHlink"/>
                </a:solidFill>
              </a:rPr>
              <a:t>- most of proliferation done by </a:t>
            </a:r>
            <a:r>
              <a:rPr lang="en-US" sz="2000" i="1">
                <a:solidFill>
                  <a:schemeClr val="folHlink"/>
                </a:solidFill>
              </a:rPr>
              <a:t>transient amplifying</a:t>
            </a:r>
            <a:r>
              <a:rPr lang="en-US" sz="2000">
                <a:solidFill>
                  <a:schemeClr val="folHlink"/>
                </a:solidFill>
              </a:rPr>
              <a:t> cells (TA cells)</a:t>
            </a:r>
          </a:p>
          <a:p>
            <a:pPr marL="284163" indent="-284163"/>
            <a:r>
              <a:rPr lang="en-US" sz="2000">
                <a:solidFill>
                  <a:schemeClr val="folHlink"/>
                </a:solidFill>
              </a:rPr>
              <a:t>- in normal epidermis, all TA cells remain attached to basement membrane</a:t>
            </a:r>
          </a:p>
          <a:p>
            <a:pPr marL="284163" indent="-284163"/>
            <a:r>
              <a:rPr lang="en-US" sz="2000">
                <a:solidFill>
                  <a:schemeClr val="folHlink"/>
                </a:solidFill>
              </a:rPr>
              <a:t>- transition from stem cell to TA cell is the first step in keratinocyte differentiation</a:t>
            </a:r>
          </a:p>
          <a:p>
            <a:pPr marL="284163" indent="-284163"/>
            <a:r>
              <a:rPr lang="en-US" sz="2000"/>
              <a:t>- TA cells migrate laterally along the basement membrane</a:t>
            </a:r>
          </a:p>
          <a:p>
            <a:pPr marL="284163" indent="-284163"/>
            <a:endParaRPr lang="en-US" sz="2000"/>
          </a:p>
        </p:txBody>
      </p:sp>
      <p:pic>
        <p:nvPicPr>
          <p:cNvPr id="9" name="Picture 5" descr="Stem cell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057400"/>
            <a:ext cx="3962400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stem cells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2057400"/>
            <a:ext cx="3962400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28600" y="990600"/>
            <a:ext cx="4724400" cy="4664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4163" indent="-284163"/>
            <a:r>
              <a:rPr lang="en-US" sz="2000">
                <a:solidFill>
                  <a:schemeClr val="folHlink"/>
                </a:solidFill>
              </a:rPr>
              <a:t>- most of proliferation done by </a:t>
            </a:r>
            <a:r>
              <a:rPr lang="en-US" sz="2000" i="1">
                <a:solidFill>
                  <a:schemeClr val="folHlink"/>
                </a:solidFill>
              </a:rPr>
              <a:t>transient amplifying</a:t>
            </a:r>
            <a:r>
              <a:rPr lang="en-US" sz="2000">
                <a:solidFill>
                  <a:schemeClr val="folHlink"/>
                </a:solidFill>
              </a:rPr>
              <a:t> cells (TA cells)</a:t>
            </a:r>
          </a:p>
          <a:p>
            <a:pPr marL="284163" indent="-284163"/>
            <a:r>
              <a:rPr lang="en-US" sz="2000">
                <a:solidFill>
                  <a:schemeClr val="folHlink"/>
                </a:solidFill>
              </a:rPr>
              <a:t>- in normal epidermis, all TA cells remain attached to basement membrane</a:t>
            </a:r>
          </a:p>
          <a:p>
            <a:pPr marL="284163" indent="-284163"/>
            <a:r>
              <a:rPr lang="en-US" sz="2000">
                <a:solidFill>
                  <a:schemeClr val="folHlink"/>
                </a:solidFill>
              </a:rPr>
              <a:t>- transition from stem cell to TA cell is the first step in keratinocyte differentiation</a:t>
            </a:r>
          </a:p>
          <a:p>
            <a:pPr marL="284163" indent="-284163"/>
            <a:r>
              <a:rPr lang="en-US" sz="2000">
                <a:solidFill>
                  <a:schemeClr val="folHlink"/>
                </a:solidFill>
              </a:rPr>
              <a:t>- TA cells migrate laterally along the basement membrane</a:t>
            </a:r>
          </a:p>
          <a:p>
            <a:pPr marL="284163" indent="-284163"/>
            <a:r>
              <a:rPr lang="en-US" sz="2000"/>
              <a:t>- TA cells have a restricted ability to proliferate - usually divide only 3-5 times</a:t>
            </a:r>
          </a:p>
          <a:p>
            <a:pPr marL="284163" indent="-284163"/>
            <a:endParaRPr lang="en-US" sz="2000"/>
          </a:p>
        </p:txBody>
      </p:sp>
      <p:pic>
        <p:nvPicPr>
          <p:cNvPr id="12" name="Picture 6" descr="stem cells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2133600"/>
            <a:ext cx="3962400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stem cells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2117725"/>
            <a:ext cx="3962400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52400" y="914400"/>
            <a:ext cx="4724400" cy="5883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4163" indent="-284163"/>
            <a:r>
              <a:rPr lang="en-US" sz="2000" dirty="0">
                <a:solidFill>
                  <a:schemeClr val="folHlink"/>
                </a:solidFill>
              </a:rPr>
              <a:t>- most of proliferation done by </a:t>
            </a:r>
            <a:r>
              <a:rPr lang="en-US" sz="2000" i="1" dirty="0">
                <a:solidFill>
                  <a:schemeClr val="folHlink"/>
                </a:solidFill>
              </a:rPr>
              <a:t>transient amplifying</a:t>
            </a:r>
            <a:r>
              <a:rPr lang="en-US" sz="2000" dirty="0">
                <a:solidFill>
                  <a:schemeClr val="folHlink"/>
                </a:solidFill>
              </a:rPr>
              <a:t> cells (TA cells)</a:t>
            </a:r>
          </a:p>
          <a:p>
            <a:pPr marL="284163" indent="-284163"/>
            <a:r>
              <a:rPr lang="en-US" sz="2000" dirty="0">
                <a:solidFill>
                  <a:schemeClr val="folHlink"/>
                </a:solidFill>
              </a:rPr>
              <a:t>- in normal epidermis, all TA cells remain attached to basement membrane</a:t>
            </a:r>
          </a:p>
          <a:p>
            <a:pPr marL="284163" indent="-284163"/>
            <a:r>
              <a:rPr lang="en-US" sz="2000" dirty="0">
                <a:solidFill>
                  <a:schemeClr val="folHlink"/>
                </a:solidFill>
              </a:rPr>
              <a:t>- transition from stem cell to TA cell is the first step in keratinocyte differentiation</a:t>
            </a:r>
          </a:p>
          <a:p>
            <a:pPr marL="284163" indent="-284163"/>
            <a:r>
              <a:rPr lang="en-US" sz="2000" dirty="0">
                <a:solidFill>
                  <a:schemeClr val="folHlink"/>
                </a:solidFill>
              </a:rPr>
              <a:t>- TA cells migrate laterally along the basement membrane</a:t>
            </a:r>
          </a:p>
          <a:p>
            <a:pPr marL="284163" indent="-284163"/>
            <a:r>
              <a:rPr lang="en-US" sz="2000" dirty="0">
                <a:solidFill>
                  <a:schemeClr val="folHlink"/>
                </a:solidFill>
              </a:rPr>
              <a:t>- TA cells have a restricted ability to proliferate - usually divide only 3-5 times</a:t>
            </a:r>
          </a:p>
          <a:p>
            <a:pPr marL="284163" indent="-284163"/>
            <a:r>
              <a:rPr lang="en-US" sz="2000" dirty="0"/>
              <a:t>- Once TA cells stop proliferating, they lose their attachment to the basement membrane proceed towards terminal differentiation</a:t>
            </a:r>
          </a:p>
          <a:p>
            <a:pPr marL="284163" indent="-284163"/>
            <a:endParaRPr lang="en-US" sz="2000" dirty="0"/>
          </a:p>
        </p:txBody>
      </p:sp>
      <p:pic>
        <p:nvPicPr>
          <p:cNvPr id="16" name="Picture 6" descr="stem cells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00" y="2117725"/>
            <a:ext cx="3962400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 descr="stem cells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76800" y="2117725"/>
            <a:ext cx="3962400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stem cells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76800" y="2117725"/>
            <a:ext cx="3962400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477000" y="4523601"/>
            <a:ext cx="533400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pple Chancery"/>
                <a:cs typeface="Apple Chancery"/>
              </a:rPr>
              <a:t>Stem</a:t>
            </a:r>
            <a:endParaRPr lang="en-US" sz="1200" dirty="0">
              <a:latin typeface="Apple Chancery"/>
              <a:cs typeface="Apple Chancery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3600" y="4419600"/>
            <a:ext cx="457200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TA</a:t>
            </a:r>
            <a:endParaRPr lang="en-US" sz="1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1" grpId="0" animBg="1"/>
      <p:bldP spid="14" grpId="0" animBg="1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keratinocyte matur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0"/>
            <a:ext cx="211137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28600" y="1524000"/>
            <a:ext cx="2111375" cy="3962400"/>
            <a:chOff x="381000" y="1600200"/>
            <a:chExt cx="2111375" cy="3962400"/>
          </a:xfrm>
        </p:grpSpPr>
        <p:pic>
          <p:nvPicPr>
            <p:cNvPr id="36887" name="Picture 2" descr="keratinocyte maturation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1000" y="1600200"/>
              <a:ext cx="2111375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8" name="Picture 10" descr="keratinocyte maturation"/>
            <p:cNvPicPr>
              <a:picLocks noChangeAspect="1" noChangeArrowheads="1"/>
            </p:cNvPicPr>
            <p:nvPr/>
          </p:nvPicPr>
          <p:blipFill>
            <a:blip r:embed="rId2">
              <a:grayscl/>
            </a:blip>
            <a:srcRect b="78847"/>
            <a:stretch>
              <a:fillRect/>
            </a:stretch>
          </p:blipFill>
          <p:spPr bwMode="auto">
            <a:xfrm>
              <a:off x="381000" y="1600200"/>
              <a:ext cx="2111375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228600" y="1524000"/>
            <a:ext cx="2111375" cy="3962400"/>
            <a:chOff x="228600" y="1524000"/>
            <a:chExt cx="2111375" cy="3962400"/>
          </a:xfrm>
        </p:grpSpPr>
        <p:pic>
          <p:nvPicPr>
            <p:cNvPr id="36885" name="Picture 2" descr="keratinocyte maturation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8600" y="1524000"/>
              <a:ext cx="2111375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6" name="Picture 10" descr="keratinocyte maturation"/>
            <p:cNvPicPr>
              <a:picLocks noChangeAspect="1" noChangeArrowheads="1"/>
            </p:cNvPicPr>
            <p:nvPr/>
          </p:nvPicPr>
          <p:blipFill>
            <a:blip r:embed="rId2">
              <a:grayscl/>
            </a:blip>
            <a:srcRect b="53847"/>
            <a:stretch>
              <a:fillRect/>
            </a:stretch>
          </p:blipFill>
          <p:spPr bwMode="auto">
            <a:xfrm>
              <a:off x="228600" y="1524000"/>
              <a:ext cx="2111375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731" name="Text Box 6"/>
          <p:cNvSpPr txBox="1">
            <a:spLocks noChangeArrowheads="1"/>
          </p:cNvSpPr>
          <p:nvPr/>
        </p:nvSpPr>
        <p:spPr bwMode="auto">
          <a:xfrm>
            <a:off x="2438400" y="4392613"/>
            <a:ext cx="34163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sz="1400">
              <a:latin typeface="Times New Roman" charset="0"/>
            </a:endParaRPr>
          </a:p>
          <a:p>
            <a:pPr algn="ctr"/>
            <a:r>
              <a:rPr lang="en-US" sz="1400" b="1">
                <a:latin typeface="Times New Roman" charset="0"/>
              </a:rPr>
              <a:t>stratum basale </a:t>
            </a:r>
            <a:r>
              <a:rPr lang="en-US" sz="1400">
                <a:latin typeface="Times New Roman" charset="0"/>
              </a:rPr>
              <a:t>– cuboidal cells, cells within</a:t>
            </a:r>
          </a:p>
          <a:p>
            <a:pPr algn="ctr"/>
            <a:r>
              <a:rPr lang="en-US" sz="1400">
                <a:latin typeface="Times New Roman" charset="0"/>
              </a:rPr>
              <a:t>this layer proliferate, all cells attached to the</a:t>
            </a:r>
          </a:p>
          <a:p>
            <a:pPr algn="ctr"/>
            <a:r>
              <a:rPr lang="en-US" sz="1400">
                <a:latin typeface="Times New Roman" charset="0"/>
              </a:rPr>
              <a:t>basement membrane, one cell layer thick</a:t>
            </a:r>
            <a:endParaRPr lang="en-US" sz="1400" b="1">
              <a:latin typeface="Times New Roman" charset="0"/>
            </a:endParaRPr>
          </a:p>
          <a:p>
            <a:pPr algn="ctr"/>
            <a:endParaRPr lang="en-US" sz="1400" b="1">
              <a:latin typeface="Times New Roman" charset="0"/>
            </a:endParaRPr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2695575" y="1044575"/>
            <a:ext cx="2797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Times New Roman" charset="0"/>
              </a:rPr>
              <a:t>Keratinocyte morphology</a:t>
            </a:r>
          </a:p>
          <a:p>
            <a:pPr algn="ctr"/>
            <a:r>
              <a:rPr lang="en-US" sz="2000">
                <a:latin typeface="Times New Roman" charset="0"/>
              </a:rPr>
              <a:t>and function</a:t>
            </a:r>
          </a:p>
        </p:txBody>
      </p:sp>
      <p:sp>
        <p:nvSpPr>
          <p:cNvPr id="36871" name="Text Box 9"/>
          <p:cNvSpPr txBox="1">
            <a:spLocks noChangeArrowheads="1"/>
          </p:cNvSpPr>
          <p:nvPr/>
        </p:nvSpPr>
        <p:spPr bwMode="auto">
          <a:xfrm>
            <a:off x="6202363" y="1044575"/>
            <a:ext cx="25606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Times New Roman" charset="0"/>
              </a:rPr>
              <a:t>Differentiation-specific</a:t>
            </a:r>
          </a:p>
          <a:p>
            <a:pPr algn="ctr"/>
            <a:r>
              <a:rPr lang="en-US" sz="2000">
                <a:latin typeface="Times New Roman" charset="0"/>
              </a:rPr>
              <a:t>proteins expressed</a:t>
            </a:r>
          </a:p>
        </p:txBody>
      </p:sp>
      <p:sp>
        <p:nvSpPr>
          <p:cNvPr id="36872" name="Line 10"/>
          <p:cNvSpPr>
            <a:spLocks noChangeShapeType="1"/>
          </p:cNvSpPr>
          <p:nvPr/>
        </p:nvSpPr>
        <p:spPr bwMode="auto">
          <a:xfrm>
            <a:off x="2820988" y="1778000"/>
            <a:ext cx="2546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3" name="Line 11"/>
          <p:cNvSpPr>
            <a:spLocks noChangeShapeType="1"/>
          </p:cNvSpPr>
          <p:nvPr/>
        </p:nvSpPr>
        <p:spPr bwMode="auto">
          <a:xfrm>
            <a:off x="6307138" y="1778000"/>
            <a:ext cx="2227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28600" y="1524000"/>
            <a:ext cx="2111375" cy="3962400"/>
            <a:chOff x="4572000" y="1828800"/>
            <a:chExt cx="2111375" cy="3962400"/>
          </a:xfrm>
        </p:grpSpPr>
        <p:pic>
          <p:nvPicPr>
            <p:cNvPr id="36883" name="Picture 2" descr="keratinocyte maturation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0" y="1828800"/>
              <a:ext cx="2111375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4" name="Picture 17" descr="keratinocyte maturation"/>
            <p:cNvPicPr>
              <a:picLocks noChangeAspect="1" noChangeArrowheads="1"/>
            </p:cNvPicPr>
            <p:nvPr/>
          </p:nvPicPr>
          <p:blipFill>
            <a:blip r:embed="rId2">
              <a:grayscl/>
            </a:blip>
            <a:srcRect b="28847"/>
            <a:stretch>
              <a:fillRect/>
            </a:stretch>
          </p:blipFill>
          <p:spPr bwMode="auto">
            <a:xfrm>
              <a:off x="4572000" y="1828800"/>
              <a:ext cx="2111375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875" name="Text Box 18"/>
          <p:cNvSpPr txBox="1">
            <a:spLocks noChangeArrowheads="1"/>
          </p:cNvSpPr>
          <p:nvPr/>
        </p:nvSpPr>
        <p:spPr bwMode="auto">
          <a:xfrm>
            <a:off x="295275" y="319088"/>
            <a:ext cx="73247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dirty="0">
                <a:latin typeface="Times New Roman"/>
                <a:cs typeface="Times New Roman"/>
              </a:rPr>
              <a:t>K</a:t>
            </a:r>
            <a:r>
              <a:rPr lang="en-US" sz="2400" dirty="0">
                <a:latin typeface="Times New Roman"/>
                <a:cs typeface="Times New Roman"/>
              </a:rPr>
              <a:t>ERATINOCYTE </a:t>
            </a:r>
            <a:r>
              <a:rPr lang="en-US" sz="2800" dirty="0">
                <a:latin typeface="Times New Roman"/>
                <a:cs typeface="Times New Roman"/>
              </a:rPr>
              <a:t>T</a:t>
            </a:r>
            <a:r>
              <a:rPr lang="en-US" sz="2400" dirty="0">
                <a:latin typeface="Times New Roman"/>
                <a:cs typeface="Times New Roman"/>
              </a:rPr>
              <a:t>ERMINAL </a:t>
            </a:r>
            <a:r>
              <a:rPr lang="en-US" sz="2800" dirty="0">
                <a:latin typeface="Times New Roman"/>
                <a:cs typeface="Times New Roman"/>
              </a:rPr>
              <a:t>D</a:t>
            </a:r>
            <a:r>
              <a:rPr lang="en-US" sz="2400" dirty="0">
                <a:latin typeface="Times New Roman"/>
                <a:cs typeface="Times New Roman"/>
              </a:rPr>
              <a:t>IFFERENTIATION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019800" y="4724400"/>
            <a:ext cx="2895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>
                <a:latin typeface="Times New Roman" charset="0"/>
              </a:rPr>
              <a:t>keratins </a:t>
            </a:r>
            <a:r>
              <a:rPr lang="en-US" sz="1400">
                <a:solidFill>
                  <a:srgbClr val="FF0000"/>
                </a:solidFill>
                <a:latin typeface="Times New Roman" charset="0"/>
              </a:rPr>
              <a:t>K5 and K14</a:t>
            </a:r>
          </a:p>
          <a:p>
            <a:pPr algn="ctr" eaLnBrk="0" hangingPunct="0"/>
            <a:r>
              <a:rPr lang="en-US" sz="1400">
                <a:latin typeface="Times New Roman" charset="0"/>
              </a:rPr>
              <a:t>integrins, p63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438400" y="3352800"/>
            <a:ext cx="3429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400">
              <a:solidFill>
                <a:schemeClr val="folHlink"/>
              </a:solidFill>
              <a:latin typeface="Times New Roman" charset="0"/>
            </a:endParaRPr>
          </a:p>
          <a:p>
            <a:pPr eaLnBrk="0" hangingPunct="0"/>
            <a:r>
              <a:rPr lang="en-US" sz="1400" b="1">
                <a:latin typeface="Times New Roman" charset="0"/>
              </a:rPr>
              <a:t>stratum spinosum </a:t>
            </a:r>
            <a:r>
              <a:rPr lang="en-US" sz="1400">
                <a:latin typeface="Times New Roman" charset="0"/>
              </a:rPr>
              <a:t>– cells increase in size,</a:t>
            </a:r>
          </a:p>
          <a:p>
            <a:pPr algn="ctr" eaLnBrk="0" hangingPunct="0"/>
            <a:r>
              <a:rPr lang="en-US" sz="1400">
                <a:latin typeface="Times New Roman" charset="0"/>
              </a:rPr>
              <a:t>increased cytoplasm:nucleus ratio, cell layer 4-6 cells thick, no further cell division</a:t>
            </a:r>
          </a:p>
          <a:p>
            <a:pPr eaLnBrk="0" hangingPunct="0"/>
            <a:endParaRPr lang="en-US" sz="1400">
              <a:latin typeface="Times New Roman" charset="0"/>
            </a:endParaRPr>
          </a:p>
          <a:p>
            <a:pPr eaLnBrk="0" hangingPunct="0"/>
            <a:endParaRPr lang="en-US" sz="1400" b="1">
              <a:latin typeface="Times New Roman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943600" y="3389313"/>
            <a:ext cx="3048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endParaRPr lang="en-US" sz="1400">
              <a:latin typeface="Times New Roman" charset="0"/>
            </a:endParaRPr>
          </a:p>
          <a:p>
            <a:pPr algn="ctr" eaLnBrk="0" hangingPunct="0"/>
            <a:r>
              <a:rPr lang="en-US" sz="1400">
                <a:solidFill>
                  <a:srgbClr val="FF0000"/>
                </a:solidFill>
                <a:latin typeface="Times New Roman" charset="0"/>
              </a:rPr>
              <a:t>keratins K1 and K10</a:t>
            </a:r>
            <a:r>
              <a:rPr lang="en-US" sz="1400">
                <a:latin typeface="Times New Roman" charset="0"/>
              </a:rPr>
              <a:t>, upper layer with</a:t>
            </a:r>
          </a:p>
          <a:p>
            <a:pPr algn="ctr" eaLnBrk="0" hangingPunct="0"/>
            <a:r>
              <a:rPr lang="en-US" sz="1400">
                <a:latin typeface="Times New Roman" charset="0"/>
              </a:rPr>
              <a:t>lamellar granules (loricrin, involucrin), </a:t>
            </a:r>
          </a:p>
          <a:p>
            <a:pPr algn="ctr" eaLnBrk="0" hangingPunct="0"/>
            <a:r>
              <a:rPr lang="en-US" sz="1400">
                <a:solidFill>
                  <a:srgbClr val="FF0000"/>
                </a:solidFill>
                <a:latin typeface="Times New Roman" charset="0"/>
              </a:rPr>
              <a:t>if wound healing, K6 &amp; K16</a:t>
            </a:r>
            <a:endParaRPr lang="en-US" sz="1400">
              <a:solidFill>
                <a:srgbClr val="FF0000"/>
              </a:solidFill>
              <a:latin typeface="Symbol" charset="2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514600" y="2487613"/>
            <a:ext cx="32004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endParaRPr lang="en-US" sz="1400" dirty="0">
              <a:latin typeface="Times New Roman" charset="0"/>
            </a:endParaRPr>
          </a:p>
          <a:p>
            <a:pPr algn="ctr" eaLnBrk="0" hangingPunct="0"/>
            <a:r>
              <a:rPr lang="en-US" sz="1400" b="1" dirty="0">
                <a:latin typeface="Times New Roman" charset="0"/>
              </a:rPr>
              <a:t>stratum granulosum </a:t>
            </a:r>
            <a:r>
              <a:rPr lang="en-US" sz="1400" dirty="0">
                <a:latin typeface="Times New Roman" charset="0"/>
              </a:rPr>
              <a:t>– cells become </a:t>
            </a:r>
          </a:p>
          <a:p>
            <a:pPr algn="ctr" eaLnBrk="0" hangingPunct="0"/>
            <a:r>
              <a:rPr lang="en-US" sz="1400" dirty="0">
                <a:latin typeface="Times New Roman" charset="0"/>
              </a:rPr>
              <a:t>elongated, usually 1-2 cell layers thick,</a:t>
            </a:r>
          </a:p>
          <a:p>
            <a:pPr algn="ctr" eaLnBrk="0" hangingPunct="0"/>
            <a:r>
              <a:rPr lang="en-US" sz="1400" dirty="0">
                <a:latin typeface="Times New Roman" charset="0"/>
              </a:rPr>
              <a:t>accumulate keratohyaline granules</a:t>
            </a:r>
          </a:p>
          <a:p>
            <a:pPr algn="ctr" eaLnBrk="0" hangingPunct="0"/>
            <a:endParaRPr lang="en-US" sz="1400" b="1" dirty="0">
              <a:solidFill>
                <a:schemeClr val="folHlink"/>
              </a:solidFill>
              <a:latin typeface="Times New Roman" charset="0"/>
            </a:endParaRP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5867400" y="2551113"/>
            <a:ext cx="32766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endParaRPr lang="en-US" sz="1400" dirty="0">
              <a:solidFill>
                <a:schemeClr val="folHlink"/>
              </a:solidFill>
              <a:latin typeface="Times New Roman" charset="0"/>
            </a:endParaRPr>
          </a:p>
          <a:p>
            <a:pPr algn="ctr" eaLnBrk="0" hangingPunct="0"/>
            <a:r>
              <a:rPr lang="en-US" sz="1400" dirty="0">
                <a:latin typeface="Times New Roman" charset="0"/>
              </a:rPr>
              <a:t>keratins K1 and K10, filaggrin (</a:t>
            </a:r>
            <a:r>
              <a:rPr lang="en-US" sz="1400" dirty="0">
                <a:solidFill>
                  <a:srgbClr val="FF0000"/>
                </a:solidFill>
                <a:latin typeface="Times New Roman" charset="0"/>
              </a:rPr>
              <a:t>keratohyaline granules</a:t>
            </a:r>
            <a:r>
              <a:rPr lang="en-US" sz="1400" dirty="0">
                <a:latin typeface="Times New Roman" charset="0"/>
              </a:rPr>
              <a:t>), </a:t>
            </a:r>
            <a:r>
              <a:rPr lang="en-US" sz="1400" dirty="0" err="1">
                <a:latin typeface="Times New Roman" charset="0"/>
              </a:rPr>
              <a:t>loricrin</a:t>
            </a:r>
            <a:r>
              <a:rPr lang="en-US" sz="1400" dirty="0">
                <a:latin typeface="Times New Roman" charset="0"/>
              </a:rPr>
              <a:t>, transglutaminase 3 (assoc. DH)</a:t>
            </a:r>
          </a:p>
          <a:p>
            <a:pPr algn="ctr" eaLnBrk="0" hangingPunct="0"/>
            <a:endParaRPr lang="en-US" sz="1400" dirty="0">
              <a:latin typeface="Times New Roman" charset="0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438400" y="1728788"/>
            <a:ext cx="32766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latin typeface="Times New Roman" charset="0"/>
              </a:rPr>
              <a:t>stratum corneum </a:t>
            </a:r>
            <a:r>
              <a:rPr lang="en-US" sz="1400">
                <a:latin typeface="Times New Roman" charset="0"/>
              </a:rPr>
              <a:t>– keratinocytes</a:t>
            </a:r>
          </a:p>
          <a:p>
            <a:pPr algn="ctr" eaLnBrk="0" hangingPunct="0"/>
            <a:r>
              <a:rPr lang="en-US" sz="1400">
                <a:latin typeface="Times New Roman" charset="0"/>
              </a:rPr>
              <a:t>Contain no nucleus, thickened cell envelopes, imbedded in lipid matrix (“brick-and-mortar”)</a:t>
            </a: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5922963" y="1978025"/>
            <a:ext cx="3144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u="sng">
                <a:latin typeface="Times New Roman" charset="0"/>
              </a:rPr>
              <a:t>NO</a:t>
            </a:r>
            <a:r>
              <a:rPr lang="en-US" sz="1400">
                <a:latin typeface="Times New Roman" charset="0"/>
              </a:rPr>
              <a:t> new proteins expressed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4647406" y="3962400"/>
            <a:ext cx="2591594" cy="794"/>
          </a:xfrm>
          <a:prstGeom prst="straightConnector1">
            <a:avLst/>
          </a:prstGeom>
          <a:ln w="63500"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181600" y="52578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Approx. </a:t>
            </a:r>
          </a:p>
          <a:p>
            <a:pPr algn="ctr"/>
            <a:r>
              <a:rPr lang="en-US" dirty="0" smtClean="0"/>
              <a:t>2 Weeks to S. Corneum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/>
      <p:bldP spid="11" grpId="0"/>
      <p:bldP spid="13" grpId="0"/>
      <p:bldP spid="13" grpId="1"/>
      <p:bldP spid="14" grpId="0"/>
      <p:bldP spid="14" grpId="1"/>
      <p:bldP spid="21" grpId="0"/>
      <p:bldP spid="21" grpId="1"/>
      <p:bldP spid="25" grpId="0"/>
      <p:bldP spid="25" grpId="1"/>
      <p:bldP spid="26" grpId="0"/>
      <p:bldP spid="27" grpId="0"/>
      <p:bldP spid="35" grpId="0"/>
      <p:bldP spid="3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More on Keratins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3254514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 Refresh your memory on keratins, primary location(s) and associated disorders before the Board Exam.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558515"/>
              </p:ext>
            </p:extLst>
          </p:nvPr>
        </p:nvGraphicFramePr>
        <p:xfrm>
          <a:off x="152400" y="4193354"/>
          <a:ext cx="8839201" cy="2283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8274"/>
                <a:gridCol w="4239126"/>
                <a:gridCol w="2971801"/>
              </a:tblGrid>
              <a:tr h="45171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Keratin(s)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Primary Location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Disorders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5798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2e</a:t>
                      </a:r>
                      <a:r>
                        <a:rPr lang="en-US" baseline="0" dirty="0" smtClean="0">
                          <a:latin typeface="Times"/>
                          <a:cs typeface="Times"/>
                        </a:rPr>
                        <a:t> &amp; 10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"/>
                          <a:cs typeface="Times"/>
                        </a:rPr>
                        <a:t>Palmoplantar</a:t>
                      </a:r>
                      <a:r>
                        <a:rPr lang="en-US" dirty="0" smtClean="0">
                          <a:latin typeface="Times"/>
                          <a:cs typeface="Times"/>
                        </a:rPr>
                        <a:t> </a:t>
                      </a:r>
                      <a:r>
                        <a:rPr lang="en-US" dirty="0" err="1" smtClean="0">
                          <a:latin typeface="Times"/>
                          <a:cs typeface="Times"/>
                        </a:rPr>
                        <a:t>suprabasilar</a:t>
                      </a:r>
                      <a:r>
                        <a:rPr lang="en-US" dirty="0" smtClean="0">
                          <a:latin typeface="Times"/>
                          <a:cs typeface="Times"/>
                        </a:rPr>
                        <a:t> keratinocytes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"/>
                          <a:cs typeface="Times"/>
                        </a:rPr>
                        <a:t>Icthyosis</a:t>
                      </a:r>
                      <a:r>
                        <a:rPr lang="en-US" dirty="0" smtClean="0">
                          <a:latin typeface="Times"/>
                          <a:cs typeface="Times"/>
                        </a:rPr>
                        <a:t> </a:t>
                      </a:r>
                      <a:r>
                        <a:rPr lang="en-US" dirty="0" err="1" smtClean="0">
                          <a:latin typeface="Times"/>
                          <a:cs typeface="Times"/>
                        </a:rPr>
                        <a:t>bullosa</a:t>
                      </a:r>
                      <a:r>
                        <a:rPr lang="en-US" dirty="0" smtClean="0">
                          <a:latin typeface="Times"/>
                          <a:cs typeface="Times"/>
                        </a:rPr>
                        <a:t> of Siemens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5798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4 &amp; 13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Mucosa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White</a:t>
                      </a:r>
                      <a:r>
                        <a:rPr lang="en-US" baseline="0" dirty="0" smtClean="0">
                          <a:latin typeface="Times"/>
                          <a:cs typeface="Times"/>
                        </a:rPr>
                        <a:t> sponge nevus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5798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5 &amp; 14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Basal layer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EB</a:t>
                      </a:r>
                      <a:r>
                        <a:rPr lang="en-US" baseline="0" dirty="0" smtClean="0">
                          <a:latin typeface="Times"/>
                          <a:cs typeface="Times"/>
                        </a:rPr>
                        <a:t>S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5798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20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Merkel cells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Merkel</a:t>
                      </a:r>
                      <a:r>
                        <a:rPr lang="en-US" baseline="0" dirty="0" smtClean="0">
                          <a:latin typeface="Times"/>
                          <a:cs typeface="Times"/>
                        </a:rPr>
                        <a:t> cell cancer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815971"/>
              </p:ext>
            </p:extLst>
          </p:nvPr>
        </p:nvGraphicFramePr>
        <p:xfrm>
          <a:off x="1066800" y="1676400"/>
          <a:ext cx="685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/>
                <a:gridCol w="1714500"/>
                <a:gridCol w="1714500"/>
                <a:gridCol w="17145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Types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Keratins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Acid</a:t>
                      </a:r>
                      <a:r>
                        <a:rPr lang="en-US" baseline="0" dirty="0" smtClean="0">
                          <a:latin typeface="Times"/>
                          <a:cs typeface="Times"/>
                        </a:rPr>
                        <a:t> vs. Basic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General</a:t>
                      </a:r>
                      <a:r>
                        <a:rPr lang="en-US" baseline="0" dirty="0" smtClean="0">
                          <a:latin typeface="Times"/>
                          <a:cs typeface="Times"/>
                        </a:rPr>
                        <a:t> size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Type I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K10-20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Acidic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Smaller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Type</a:t>
                      </a:r>
                      <a:r>
                        <a:rPr lang="en-US" baseline="0" dirty="0" smtClean="0">
                          <a:latin typeface="Times"/>
                          <a:cs typeface="Times"/>
                        </a:rPr>
                        <a:t> II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K1-9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Basic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Larger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875" y="2971800"/>
            <a:ext cx="5635925" cy="3733800"/>
          </a:xfrm>
          <a:prstGeom prst="rect">
            <a:avLst/>
          </a:prstGeom>
        </p:spPr>
      </p:pic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Cornified cell envelope (CE)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371600" y="6488668"/>
            <a:ext cx="60198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dirty="0">
                <a:latin typeface="Times New Roman"/>
                <a:ea typeface="Times New Roman" charset="0"/>
                <a:cs typeface="Times New Roman"/>
              </a:rPr>
              <a:t>Image </a:t>
            </a:r>
            <a:r>
              <a:rPr lang="en-US" sz="900" dirty="0" smtClean="0">
                <a:latin typeface="Times New Roman"/>
                <a:ea typeface="Times New Roman" charset="0"/>
                <a:cs typeface="Times New Roman"/>
              </a:rPr>
              <a:t>from “</a:t>
            </a:r>
            <a:r>
              <a:rPr lang="en-US" sz="900" dirty="0" smtClean="0">
                <a:latin typeface="Times New Roman"/>
                <a:cs typeface="Times New Roman"/>
              </a:rPr>
              <a:t>The cornified envelope: a model of cell death in the skin” by </a:t>
            </a:r>
            <a:r>
              <a:rPr lang="en-US" sz="900" dirty="0" err="1" smtClean="0">
                <a:latin typeface="Times New Roman"/>
                <a:cs typeface="Times New Roman"/>
              </a:rPr>
              <a:t>Eleonora</a:t>
            </a:r>
            <a:r>
              <a:rPr lang="en-US" sz="900" dirty="0" smtClean="0">
                <a:latin typeface="Times New Roman"/>
                <a:cs typeface="Times New Roman"/>
              </a:rPr>
              <a:t> </a:t>
            </a:r>
            <a:r>
              <a:rPr lang="en-US" sz="900" dirty="0" err="1" smtClean="0">
                <a:latin typeface="Times New Roman"/>
                <a:cs typeface="Times New Roman"/>
              </a:rPr>
              <a:t>Candi</a:t>
            </a:r>
            <a:r>
              <a:rPr lang="en-US" sz="900" dirty="0" smtClean="0">
                <a:latin typeface="Times New Roman"/>
                <a:cs typeface="Times New Roman"/>
              </a:rPr>
              <a:t>, Rainer Schmidt &amp; Gerry </a:t>
            </a:r>
            <a:r>
              <a:rPr lang="en-US" sz="900" dirty="0" err="1" smtClean="0">
                <a:latin typeface="Times New Roman"/>
                <a:cs typeface="Times New Roman"/>
              </a:rPr>
              <a:t>Melino</a:t>
            </a:r>
            <a:r>
              <a:rPr lang="en-US" sz="900" dirty="0" smtClean="0">
                <a:latin typeface="Times New Roman"/>
                <a:cs typeface="Times New Roman"/>
              </a:rPr>
              <a:t>, </a:t>
            </a:r>
            <a:r>
              <a:rPr lang="en-US" sz="900" i="1" dirty="0" smtClean="0">
                <a:latin typeface="Times New Roman"/>
                <a:cs typeface="Times New Roman"/>
              </a:rPr>
              <a:t>Nature Reviews Molecular Cell Biology 6, 328-340 (April 2005)</a:t>
            </a:r>
            <a:endParaRPr lang="en-US" sz="900" dirty="0">
              <a:latin typeface="Times New Roman"/>
              <a:ea typeface="Times New Roman" charset="0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1295400"/>
            <a:ext cx="8001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 CE forms below the keratinocyte 's plasma membrane in upper granular layer &amp; stratum corneum (up to 10nm thick)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 CE is primarily composed of a protein called </a:t>
            </a:r>
            <a:r>
              <a:rPr lang="en-US" sz="2000" i="1" dirty="0" err="1" smtClean="0">
                <a:latin typeface="Times New Roman"/>
                <a:cs typeface="Times New Roman"/>
              </a:rPr>
              <a:t>Loricrin</a:t>
            </a:r>
            <a:r>
              <a:rPr lang="en-US" sz="2000" i="1" dirty="0" smtClean="0">
                <a:latin typeface="Times New Roman"/>
                <a:cs typeface="Times New Roman"/>
              </a:rPr>
              <a:t/>
            </a:r>
            <a:br>
              <a:rPr lang="en-US" sz="2000" i="1" dirty="0" smtClean="0">
                <a:latin typeface="Times New Roman"/>
                <a:cs typeface="Times New Roman"/>
              </a:rPr>
            </a:br>
            <a:endParaRPr lang="en-US" sz="1200" i="1" dirty="0" smtClean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 Outside of cell is a 5nm thick layer of covalently-bound </a:t>
            </a:r>
            <a:r>
              <a:rPr lang="en-US" sz="2000" dirty="0" err="1" smtClean="0">
                <a:latin typeface="Times New Roman"/>
                <a:cs typeface="Times New Roman"/>
              </a:rPr>
              <a:t>cerumide</a:t>
            </a:r>
            <a:r>
              <a:rPr lang="en-US" sz="2000" dirty="0" smtClean="0">
                <a:latin typeface="Times New Roman"/>
                <a:cs typeface="Times New Roman"/>
              </a:rPr>
              <a:t> lipids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5600" y="471993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latin typeface="Times New Roman"/>
                <a:cs typeface="Times New Roman"/>
              </a:rPr>
              <a:t>Odland</a:t>
            </a:r>
            <a:r>
              <a:rPr lang="en-US" sz="1200" dirty="0" smtClean="0">
                <a:latin typeface="Times New Roman"/>
                <a:cs typeface="Times New Roman"/>
              </a:rPr>
              <a:t> Body</a:t>
            </a:r>
            <a:endParaRPr lang="en-US"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43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868363"/>
          </a:xfrm>
        </p:spPr>
        <p:txBody>
          <a:bodyPr/>
          <a:lstStyle/>
          <a:p>
            <a:pPr algn="ctr" eaLnBrk="1" hangingPunct="1"/>
            <a:r>
              <a:rPr lang="en-US" sz="3200" b="1" dirty="0">
                <a:latin typeface="Times New Roman" charset="0"/>
                <a:ea typeface="Times New Roman" charset="0"/>
                <a:cs typeface="Times New Roman" charset="0"/>
              </a:rPr>
              <a:t>Lamellar granules (</a:t>
            </a:r>
            <a:r>
              <a:rPr lang="en-US" sz="3200" b="1" dirty="0" err="1">
                <a:latin typeface="Times New Roman" charset="0"/>
                <a:ea typeface="Times New Roman" charset="0"/>
                <a:cs typeface="Times New Roman" charset="0"/>
              </a:rPr>
              <a:t>Odland</a:t>
            </a:r>
            <a:r>
              <a:rPr lang="en-US" sz="3200" b="1" dirty="0">
                <a:latin typeface="Times New Roman" charset="0"/>
                <a:ea typeface="Times New Roman" charset="0"/>
                <a:cs typeface="Times New Roman" charset="0"/>
              </a:rPr>
              <a:t> bodies)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3000"/>
            <a:ext cx="8839200" cy="2971800"/>
          </a:xfrm>
        </p:spPr>
        <p:txBody>
          <a:bodyPr/>
          <a:lstStyle/>
          <a:p>
            <a:pPr eaLnBrk="1" hangingPunct="1">
              <a:spcBef>
                <a:spcPts val="400"/>
              </a:spcBef>
            </a:pPr>
            <a:r>
              <a:rPr lang="en-US" sz="2000" dirty="0" smtClean="0"/>
              <a:t>Initial production in upper spinous layer (Golgi production):</a:t>
            </a:r>
          </a:p>
          <a:p>
            <a:pPr lvl="1" eaLnBrk="1" hangingPunct="1">
              <a:spcBef>
                <a:spcPts val="400"/>
              </a:spcBef>
            </a:pPr>
            <a:r>
              <a:rPr lang="en-US" sz="1800" dirty="0" smtClean="0"/>
              <a:t>Round membrane-bound, lipid-rich organelles with lamellar (light and dark) internal structure.</a:t>
            </a:r>
            <a:br>
              <a:rPr lang="en-US" sz="1800" dirty="0" smtClean="0"/>
            </a:br>
            <a:endParaRPr lang="en-US" sz="1800" dirty="0" smtClean="0"/>
          </a:p>
          <a:p>
            <a:pPr lvl="1" eaLnBrk="1" hangingPunct="1">
              <a:spcBef>
                <a:spcPts val="400"/>
              </a:spcBef>
            </a:pPr>
            <a:r>
              <a:rPr lang="en-US" sz="1800" dirty="0" smtClean="0">
                <a:solidFill>
                  <a:srgbClr val="FF0000"/>
                </a:solidFill>
              </a:rPr>
              <a:t>Major component = Ceramides</a:t>
            </a:r>
          </a:p>
          <a:p>
            <a:pPr lvl="2" eaLnBrk="1" hangingPunct="1">
              <a:spcBef>
                <a:spcPts val="400"/>
              </a:spcBef>
            </a:pPr>
            <a:r>
              <a:rPr lang="en-US" sz="1800" dirty="0" smtClean="0"/>
              <a:t>Lamellar granules also contain cholesterol, free fatty acids, etc.</a:t>
            </a:r>
            <a:br>
              <a:rPr lang="en-US" sz="1800" dirty="0" smtClean="0"/>
            </a:br>
            <a:endParaRPr lang="en-US" sz="1800" dirty="0" smtClean="0"/>
          </a:p>
          <a:p>
            <a:pPr lvl="1" eaLnBrk="1" hangingPunct="1">
              <a:spcBef>
                <a:spcPts val="400"/>
              </a:spcBef>
            </a:pPr>
            <a:r>
              <a:rPr lang="en-US" sz="1800" dirty="0" smtClean="0"/>
              <a:t>Granules migrate to periphery of cell &amp; </a:t>
            </a:r>
            <a:r>
              <a:rPr lang="en-US" sz="1800" u="sng" dirty="0" smtClean="0">
                <a:solidFill>
                  <a:srgbClr val="FF0000"/>
                </a:solidFill>
              </a:rPr>
              <a:t>expel contents </a:t>
            </a:r>
            <a:r>
              <a:rPr lang="en-US" sz="1800" dirty="0" smtClean="0"/>
              <a:t>into extracellular space</a:t>
            </a:r>
            <a:br>
              <a:rPr lang="en-US" sz="1800" dirty="0" smtClean="0"/>
            </a:br>
            <a:r>
              <a:rPr lang="en-US" sz="1800" dirty="0" smtClean="0"/>
              <a:t> </a:t>
            </a:r>
          </a:p>
          <a:p>
            <a:pPr lvl="1" eaLnBrk="1" hangingPunct="1">
              <a:spcBef>
                <a:spcPts val="400"/>
              </a:spcBef>
            </a:pPr>
            <a:r>
              <a:rPr lang="en-US" sz="1800" dirty="0" smtClean="0"/>
              <a:t>Forms the “mortar” for the “brick-like” keratinocytes</a:t>
            </a:r>
          </a:p>
        </p:txBody>
      </p:sp>
      <p:pic>
        <p:nvPicPr>
          <p:cNvPr id="38916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7183" y="4572000"/>
            <a:ext cx="284261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095" y="4572000"/>
            <a:ext cx="284261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4572000"/>
            <a:ext cx="2781300" cy="186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eft-Right-Up Arrow 2"/>
          <p:cNvSpPr/>
          <p:nvPr/>
        </p:nvSpPr>
        <p:spPr>
          <a:xfrm>
            <a:off x="4267200" y="5181600"/>
            <a:ext cx="609600" cy="381000"/>
          </a:xfrm>
          <a:prstGeom prst="leftRight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066800" y="4495800"/>
            <a:ext cx="1676400" cy="1219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39000" y="4904601"/>
            <a:ext cx="685800" cy="276999"/>
          </a:xfrm>
          <a:prstGeom prst="rect">
            <a:avLst/>
          </a:prstGeom>
          <a:solidFill>
            <a:srgbClr val="D8712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/>
                <a:cs typeface="Times New Roman"/>
              </a:rPr>
              <a:t>“brick”</a:t>
            </a:r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5742801"/>
            <a:ext cx="685800" cy="276999"/>
          </a:xfrm>
          <a:prstGeom prst="rect">
            <a:avLst/>
          </a:prstGeom>
          <a:solidFill>
            <a:srgbClr val="D8712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/>
                <a:cs typeface="Times New Roman"/>
              </a:rPr>
              <a:t>“brick”</a:t>
            </a:r>
            <a:endParaRPr lang="en-US"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90550"/>
          </a:xfrm>
        </p:spPr>
        <p:txBody>
          <a:bodyPr/>
          <a:lstStyle/>
          <a:p>
            <a:pPr algn="ctr"/>
            <a:r>
              <a:rPr lang="en-US" u="sng" smtClean="0">
                <a:latin typeface="Times New Roman" charset="0"/>
                <a:ea typeface="Times New Roman" charset="0"/>
                <a:cs typeface="Times New Roman" charset="0"/>
              </a:rPr>
              <a:t>Epidermis Development (cont.)</a:t>
            </a:r>
          </a:p>
        </p:txBody>
      </p:sp>
      <p:sp>
        <p:nvSpPr>
          <p:cNvPr id="21507" name="Rectangle 3"/>
          <p:cNvSpPr txBox="1">
            <a:spLocks/>
          </p:cNvSpPr>
          <p:nvPr/>
        </p:nvSpPr>
        <p:spPr bwMode="auto">
          <a:xfrm>
            <a:off x="0" y="609600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20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lang="en-US" sz="2000" dirty="0">
                <a:latin typeface="Times New Roman"/>
                <a:ea typeface="ＭＳ Ｐゴシック" charset="-128"/>
                <a:cs typeface="Times New Roman"/>
              </a:rPr>
              <a:t>Periderm: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/>
                <a:ea typeface="ＭＳ Ｐゴシック" charset="-128"/>
                <a:cs typeface="Times New Roman"/>
              </a:rPr>
              <a:t>Unique epithelium during fetal development from simple basal layer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/>
                <a:ea typeface="ＭＳ Ｐゴシック" charset="-128"/>
                <a:cs typeface="Times New Roman"/>
              </a:rPr>
              <a:t>May help metabolic exchange (microvilli) with amniotic fluid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/>
                <a:ea typeface="ＭＳ Ｐゴシック" charset="-128"/>
                <a:cs typeface="Times New Roman"/>
              </a:rPr>
              <a:t>Begins to slough off as the epidermis differentiates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/>
                <a:ea typeface="ＭＳ Ｐゴシック" charset="-128"/>
                <a:cs typeface="Times New Roman"/>
              </a:rPr>
              <a:t>Along with </a:t>
            </a:r>
            <a:r>
              <a:rPr lang="en-US" sz="2000" dirty="0" err="1">
                <a:latin typeface="Times New Roman"/>
                <a:ea typeface="ＭＳ Ｐゴシック" charset="-128"/>
                <a:cs typeface="Times New Roman"/>
              </a:rPr>
              <a:t>lanuga</a:t>
            </a:r>
            <a:r>
              <a:rPr lang="en-US" sz="2000" dirty="0">
                <a:latin typeface="Times New Roman"/>
                <a:ea typeface="ＭＳ Ｐゴシック" charset="-128"/>
                <a:cs typeface="Times New Roman"/>
              </a:rPr>
              <a:t> hair and sebum, becomes part of a waxy, cheese-like, white substance covering a newborn at birth (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ea typeface="ＭＳ Ｐゴシック" charset="-128"/>
                <a:cs typeface="Times New Roman"/>
              </a:rPr>
              <a:t>vernix</a:t>
            </a:r>
            <a:r>
              <a:rPr lang="en-US" sz="2000" dirty="0">
                <a:solidFill>
                  <a:srgbClr val="FF0000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ea typeface="ＭＳ Ｐゴシック" charset="-128"/>
                <a:cs typeface="Times New Roman"/>
              </a:rPr>
              <a:t>caseosa</a:t>
            </a:r>
            <a:r>
              <a:rPr lang="en-US" sz="2000" dirty="0">
                <a:latin typeface="Times New Roman"/>
                <a:ea typeface="ＭＳ Ｐゴシック" charset="-128"/>
                <a:cs typeface="Times New Roman"/>
              </a:rPr>
              <a:t>)</a:t>
            </a:r>
          </a:p>
        </p:txBody>
      </p:sp>
      <p:pic>
        <p:nvPicPr>
          <p:cNvPr id="21508" name="Picture 3" descr="1st Wipedown.JPG"/>
          <p:cNvPicPr>
            <a:picLocks noChangeAspect="1"/>
          </p:cNvPicPr>
          <p:nvPr/>
        </p:nvPicPr>
        <p:blipFill>
          <a:blip r:embed="rId2"/>
          <a:srcRect l="54115" t="47592" r="3752" b="17134"/>
          <a:stretch>
            <a:fillRect/>
          </a:stretch>
        </p:blipFill>
        <p:spPr bwMode="auto">
          <a:xfrm>
            <a:off x="2438400" y="3733800"/>
            <a:ext cx="449580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own Arrow 4"/>
          <p:cNvSpPr/>
          <p:nvPr/>
        </p:nvSpPr>
        <p:spPr>
          <a:xfrm>
            <a:off x="4343400" y="3505200"/>
            <a:ext cx="838200" cy="1600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0"/>
            <a:ext cx="7010400" cy="868363"/>
          </a:xfrm>
        </p:spPr>
        <p:txBody>
          <a:bodyPr/>
          <a:lstStyle/>
          <a:p>
            <a:pPr algn="ctr" eaLnBrk="1" hangingPunct="1"/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Clinical Correlations with </a:t>
            </a:r>
            <a:b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Lamellar granules (Odland bodies) </a:t>
            </a:r>
            <a:endParaRPr lang="en-US" sz="32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76200" y="1295400"/>
            <a:ext cx="6705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>
              <a:spcBef>
                <a:spcPct val="50000"/>
              </a:spcBef>
              <a:buClr>
                <a:srgbClr val="0BD0D9"/>
              </a:buClr>
              <a:buSzPct val="95000"/>
              <a:buFont typeface="Wingdings 2" charset="2"/>
              <a:buChar char=""/>
              <a:defRPr/>
            </a:pPr>
            <a:endParaRPr lang="en-US" sz="1200" dirty="0" smtClean="0">
              <a:latin typeface="+mn-lt"/>
              <a:ea typeface="ＭＳ Ｐゴシック" charset="-128"/>
              <a:cs typeface="ＭＳ Ｐゴシック" charset="-128"/>
            </a:endParaRPr>
          </a:p>
          <a:p>
            <a:pPr marL="182563" indent="-246063">
              <a:spcBef>
                <a:spcPts val="4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Harlequin ichthyosis:</a:t>
            </a:r>
          </a:p>
          <a:p>
            <a:pPr marL="639763" lvl="1" indent="-246063">
              <a:spcBef>
                <a:spcPts val="4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Abnormal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/absent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granules</a:t>
            </a:r>
          </a:p>
          <a:p>
            <a:pPr marL="639763" lvl="1" indent="-246063">
              <a:spcBef>
                <a:spcPts val="4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Mutation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in lipid transporter gene (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ABCA12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82563" indent="-246063">
              <a:spcBef>
                <a:spcPts val="4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X-linked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ichthyosis:</a:t>
            </a:r>
          </a:p>
          <a:p>
            <a:pPr marL="639763" lvl="1" indent="-246063">
              <a:spcBef>
                <a:spcPts val="4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Steroid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sulfatase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mutation results in component missing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from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granules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82563" indent="-246063">
              <a:spcBef>
                <a:spcPts val="4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Sjogren-Larsson syndrome:</a:t>
            </a:r>
          </a:p>
          <a:p>
            <a:pPr marL="639763" lvl="1" indent="-246063">
              <a:spcBef>
                <a:spcPts val="4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Fatty aldehyde dehydrogenase mutation</a:t>
            </a:r>
          </a:p>
          <a:p>
            <a:pPr marL="639763" lvl="1" indent="-246063">
              <a:spcBef>
                <a:spcPts val="4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82563" indent="-246063">
              <a:spcBef>
                <a:spcPts val="4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Flegel disease (or hyperkeratosis lenticularis perstans):</a:t>
            </a:r>
          </a:p>
          <a:p>
            <a:pPr marL="639763" lvl="1" indent="-246063">
              <a:spcBef>
                <a:spcPts val="4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Shows decreased granules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72727" b="13418"/>
          <a:stretch>
            <a:fillRect/>
          </a:stretch>
        </p:blipFill>
        <p:spPr>
          <a:xfrm>
            <a:off x="6781800" y="3352800"/>
            <a:ext cx="2286000" cy="327787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629400" y="6488668"/>
            <a:ext cx="25146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" dirty="0">
                <a:latin typeface="Times New Roman"/>
                <a:ea typeface="Times New Roman" charset="0"/>
                <a:cs typeface="Times New Roman"/>
              </a:rPr>
              <a:t>Image </a:t>
            </a:r>
            <a:r>
              <a:rPr lang="en-US" sz="600" dirty="0" smtClean="0">
                <a:latin typeface="Times New Roman"/>
                <a:ea typeface="Times New Roman" charset="0"/>
                <a:cs typeface="Times New Roman"/>
              </a:rPr>
              <a:t>from “</a:t>
            </a:r>
            <a:r>
              <a:rPr lang="en-US" sz="600" dirty="0" smtClean="0">
                <a:latin typeface="Times New Roman"/>
                <a:cs typeface="Times New Roman"/>
              </a:rPr>
              <a:t>The cornified envelope: a model of cell death in the skin” by </a:t>
            </a:r>
            <a:r>
              <a:rPr lang="en-US" sz="600" dirty="0" err="1" smtClean="0">
                <a:latin typeface="Times New Roman"/>
                <a:cs typeface="Times New Roman"/>
              </a:rPr>
              <a:t>Eleonora</a:t>
            </a:r>
            <a:r>
              <a:rPr lang="en-US" sz="600" dirty="0" smtClean="0">
                <a:latin typeface="Times New Roman"/>
                <a:cs typeface="Times New Roman"/>
              </a:rPr>
              <a:t> </a:t>
            </a:r>
            <a:r>
              <a:rPr lang="en-US" sz="600" dirty="0" err="1" smtClean="0">
                <a:latin typeface="Times New Roman"/>
                <a:cs typeface="Times New Roman"/>
              </a:rPr>
              <a:t>Candi</a:t>
            </a:r>
            <a:r>
              <a:rPr lang="en-US" sz="600" dirty="0" smtClean="0">
                <a:latin typeface="Times New Roman"/>
                <a:cs typeface="Times New Roman"/>
              </a:rPr>
              <a:t>, Rainer Schmidt &amp; Gerry </a:t>
            </a:r>
            <a:r>
              <a:rPr lang="en-US" sz="600" dirty="0" err="1" smtClean="0">
                <a:latin typeface="Times New Roman"/>
                <a:cs typeface="Times New Roman"/>
              </a:rPr>
              <a:t>Melino</a:t>
            </a:r>
            <a:r>
              <a:rPr lang="en-US" sz="600" dirty="0" smtClean="0">
                <a:latin typeface="Times New Roman"/>
                <a:cs typeface="Times New Roman"/>
              </a:rPr>
              <a:t>, </a:t>
            </a:r>
            <a:r>
              <a:rPr lang="en-US" sz="600" i="1" dirty="0" smtClean="0">
                <a:latin typeface="Times New Roman"/>
                <a:cs typeface="Times New Roman"/>
              </a:rPr>
              <a:t>Nature Reviews Molecular Cell Biology 6, 328-340 (April 2005)</a:t>
            </a:r>
            <a:endParaRPr lang="en-US" sz="600" dirty="0">
              <a:latin typeface="Times New Roman"/>
              <a:ea typeface="Times New Roman" charset="0"/>
              <a:cs typeface="Times New Roman"/>
            </a:endParaRPr>
          </a:p>
        </p:txBody>
      </p:sp>
      <p:sp>
        <p:nvSpPr>
          <p:cNvPr id="6" name="Oval 5"/>
          <p:cNvSpPr/>
          <p:nvPr/>
        </p:nvSpPr>
        <p:spPr>
          <a:xfrm>
            <a:off x="7848600" y="3505200"/>
            <a:ext cx="990600" cy="762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44563"/>
          </a:xfrm>
        </p:spPr>
        <p:txBody>
          <a:bodyPr/>
          <a:lstStyle/>
          <a:p>
            <a:pPr marL="838200" indent="-838200" algn="ctr" eaLnBrk="1" hangingPunct="1"/>
            <a: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</a:rPr>
              <a:t>Keratohyaline granules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19200"/>
            <a:ext cx="8915400" cy="28956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Ribosomal production in granular layer</a:t>
            </a:r>
            <a:endParaRPr lang="en-US" sz="12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eaLnBrk="1" hangingPunct="1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Two important types of keratohyaline granules:</a:t>
            </a:r>
          </a:p>
          <a:p>
            <a:pPr lvl="1" eaLnBrk="1" hangingPunct="1"/>
            <a:r>
              <a:rPr lang="en-US" sz="1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L- granules contain </a:t>
            </a:r>
            <a:r>
              <a:rPr lang="en-US" sz="18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Loricrin</a:t>
            </a:r>
            <a:r>
              <a:rPr lang="en-US" sz="18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lvl="2" eaLnBrk="1" hangingPunct="1"/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The major protein of the cornified envelope</a:t>
            </a:r>
            <a:b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 eaLnBrk="1" hangingPunct="1"/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F-Granules contain </a:t>
            </a:r>
            <a:r>
              <a:rPr lang="en-US" sz="18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Profilaggrin</a:t>
            </a:r>
            <a:r>
              <a:rPr lang="en-US" sz="18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(inactive, phosphorylated, large polymer)</a:t>
            </a:r>
          </a:p>
          <a:p>
            <a:pPr lvl="2" eaLnBrk="1" hangingPunct="1"/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Precursor to Filaggrin (dephosphorylated, histidine rich)</a:t>
            </a:r>
          </a:p>
          <a:p>
            <a:pPr lvl="2" eaLnBrk="1" hangingPunct="1"/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“Wraps” the keratin in the cytoplasm to help align filaments</a:t>
            </a:r>
            <a:r>
              <a:rPr lang="en-US" sz="1900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9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19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038600"/>
            <a:ext cx="5867400" cy="2650109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905000" y="6519446"/>
            <a:ext cx="541020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>
                <a:latin typeface="Times New Roman"/>
                <a:ea typeface="Times New Roman" charset="0"/>
                <a:cs typeface="Times New Roman"/>
              </a:rPr>
              <a:t>Image </a:t>
            </a:r>
            <a:r>
              <a:rPr lang="en-US" sz="800" dirty="0" smtClean="0">
                <a:latin typeface="Times New Roman"/>
                <a:ea typeface="Times New Roman" charset="0"/>
                <a:cs typeface="Times New Roman"/>
              </a:rPr>
              <a:t>from “</a:t>
            </a:r>
            <a:r>
              <a:rPr lang="en-US" sz="800" dirty="0" smtClean="0">
                <a:latin typeface="Times New Roman"/>
                <a:cs typeface="Times New Roman"/>
              </a:rPr>
              <a:t>The cornified envelope: a model of cell death in the skin” by </a:t>
            </a:r>
            <a:r>
              <a:rPr lang="en-US" sz="800" dirty="0" err="1" smtClean="0">
                <a:latin typeface="Times New Roman"/>
                <a:cs typeface="Times New Roman"/>
              </a:rPr>
              <a:t>Eleonora</a:t>
            </a:r>
            <a:r>
              <a:rPr lang="en-US" sz="800" dirty="0" smtClean="0">
                <a:latin typeface="Times New Roman"/>
                <a:cs typeface="Times New Roman"/>
              </a:rPr>
              <a:t> </a:t>
            </a:r>
            <a:r>
              <a:rPr lang="en-US" sz="800" dirty="0" err="1" smtClean="0">
                <a:latin typeface="Times New Roman"/>
                <a:cs typeface="Times New Roman"/>
              </a:rPr>
              <a:t>Candi</a:t>
            </a:r>
            <a:r>
              <a:rPr lang="en-US" sz="800" dirty="0" smtClean="0">
                <a:latin typeface="Times New Roman"/>
                <a:cs typeface="Times New Roman"/>
              </a:rPr>
              <a:t>, Rainer Schmidt &amp; Gerry </a:t>
            </a:r>
            <a:r>
              <a:rPr lang="en-US" sz="800" dirty="0" err="1" smtClean="0">
                <a:latin typeface="Times New Roman"/>
                <a:cs typeface="Times New Roman"/>
              </a:rPr>
              <a:t>Melino</a:t>
            </a:r>
            <a:r>
              <a:rPr lang="en-US" sz="800" dirty="0" smtClean="0">
                <a:latin typeface="Times New Roman"/>
                <a:cs typeface="Times New Roman"/>
              </a:rPr>
              <a:t>, </a:t>
            </a:r>
            <a:r>
              <a:rPr lang="en-US" sz="800" i="1" dirty="0" smtClean="0">
                <a:latin typeface="Times New Roman"/>
                <a:cs typeface="Times New Roman"/>
              </a:rPr>
              <a:t>Nature Reviews Molecular Cell Biology 6, 328-340 (April 2005)</a:t>
            </a:r>
            <a:endParaRPr lang="en-US" sz="800" dirty="0">
              <a:latin typeface="Times New Roman"/>
              <a:ea typeface="Times New Roman" charset="0"/>
              <a:cs typeface="Times New Roman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91200" y="5681246"/>
            <a:ext cx="609600" cy="228600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91200" y="5986046"/>
            <a:ext cx="685800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7800" y="2590800"/>
            <a:ext cx="3276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133600" y="3352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1828800"/>
            <a:ext cx="8610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1825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Icthyosis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vulgaris &amp; atopic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dermatitis</a:t>
            </a:r>
          </a:p>
          <a:p>
            <a:pPr marL="639763" lvl="1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Filaggrin mutations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825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Vohwinkel syndrome w/o deafness</a:t>
            </a:r>
          </a:p>
          <a:p>
            <a:pPr marL="639763" lvl="1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Loricrin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defect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825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Granular parakeratosis</a:t>
            </a:r>
          </a:p>
          <a:p>
            <a:pPr marL="639763" lvl="1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Cells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lack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filaggrin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1825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Natural moisturizing factor (degraded filaggrin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 marL="639763" lvl="1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Component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of normal skin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7010400" cy="868363"/>
          </a:xfrm>
        </p:spPr>
        <p:txBody>
          <a:bodyPr/>
          <a:lstStyle/>
          <a:p>
            <a:pPr algn="ctr" eaLnBrk="1" hangingPunct="1"/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Clinical Correlations with </a:t>
            </a:r>
            <a:b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Keratohyaline Granules</a:t>
            </a:r>
            <a:endParaRPr lang="en-US" sz="32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72727" b="13418"/>
          <a:stretch>
            <a:fillRect/>
          </a:stretch>
        </p:blipFill>
        <p:spPr>
          <a:xfrm>
            <a:off x="6019800" y="1981200"/>
            <a:ext cx="2551711" cy="365887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943600" y="5486400"/>
            <a:ext cx="25146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" dirty="0">
                <a:latin typeface="Times New Roman"/>
                <a:ea typeface="Times New Roman" charset="0"/>
                <a:cs typeface="Times New Roman"/>
              </a:rPr>
              <a:t>Image </a:t>
            </a:r>
            <a:r>
              <a:rPr lang="en-US" sz="600" dirty="0" smtClean="0">
                <a:latin typeface="Times New Roman"/>
                <a:ea typeface="Times New Roman" charset="0"/>
                <a:cs typeface="Times New Roman"/>
              </a:rPr>
              <a:t>from “</a:t>
            </a:r>
            <a:r>
              <a:rPr lang="en-US" sz="600" dirty="0" smtClean="0">
                <a:latin typeface="Times New Roman"/>
                <a:cs typeface="Times New Roman"/>
              </a:rPr>
              <a:t>The cornified envelope: a model of cell death in the skin” by </a:t>
            </a:r>
            <a:r>
              <a:rPr lang="en-US" sz="600" dirty="0" err="1" smtClean="0">
                <a:latin typeface="Times New Roman"/>
                <a:cs typeface="Times New Roman"/>
              </a:rPr>
              <a:t>Eleonora</a:t>
            </a:r>
            <a:r>
              <a:rPr lang="en-US" sz="600" dirty="0" smtClean="0">
                <a:latin typeface="Times New Roman"/>
                <a:cs typeface="Times New Roman"/>
              </a:rPr>
              <a:t> </a:t>
            </a:r>
            <a:r>
              <a:rPr lang="en-US" sz="600" dirty="0" err="1" smtClean="0">
                <a:latin typeface="Times New Roman"/>
                <a:cs typeface="Times New Roman"/>
              </a:rPr>
              <a:t>Candi</a:t>
            </a:r>
            <a:r>
              <a:rPr lang="en-US" sz="600" dirty="0" smtClean="0">
                <a:latin typeface="Times New Roman"/>
                <a:cs typeface="Times New Roman"/>
              </a:rPr>
              <a:t>, Rainer Schmidt &amp; Gerry </a:t>
            </a:r>
            <a:r>
              <a:rPr lang="en-US" sz="600" dirty="0" err="1" smtClean="0">
                <a:latin typeface="Times New Roman"/>
                <a:cs typeface="Times New Roman"/>
              </a:rPr>
              <a:t>Melino</a:t>
            </a:r>
            <a:r>
              <a:rPr lang="en-US" sz="600" dirty="0" smtClean="0">
                <a:latin typeface="Times New Roman"/>
                <a:cs typeface="Times New Roman"/>
              </a:rPr>
              <a:t>, </a:t>
            </a:r>
            <a:r>
              <a:rPr lang="en-US" sz="600" i="1" dirty="0" smtClean="0">
                <a:latin typeface="Times New Roman"/>
                <a:cs typeface="Times New Roman"/>
              </a:rPr>
              <a:t>Nature Reviews Molecular Cell Biology 6, 328-340 (April 2005)</a:t>
            </a:r>
            <a:endParaRPr lang="en-US" sz="600" dirty="0">
              <a:latin typeface="Times New Roman"/>
              <a:ea typeface="Times New Roman" charset="0"/>
              <a:cs typeface="Times New Roman"/>
            </a:endParaRPr>
          </a:p>
        </p:txBody>
      </p:sp>
      <p:sp>
        <p:nvSpPr>
          <p:cNvPr id="6" name="Oval 5"/>
          <p:cNvSpPr/>
          <p:nvPr/>
        </p:nvSpPr>
        <p:spPr>
          <a:xfrm>
            <a:off x="5867400" y="2743200"/>
            <a:ext cx="2819400" cy="24384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7696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latin typeface="Times New Roman"/>
                <a:cs typeface="Times New Roman"/>
              </a:rPr>
              <a:t>REGULATION OF</a:t>
            </a:r>
          </a:p>
          <a:p>
            <a:pPr algn="ctr"/>
            <a:r>
              <a:rPr lang="en-US" sz="2800" dirty="0" smtClean="0">
                <a:latin typeface="Times New Roman"/>
                <a:cs typeface="Times New Roman"/>
              </a:rPr>
              <a:t>K</a:t>
            </a:r>
            <a:r>
              <a:rPr lang="en-US" sz="2400" dirty="0" smtClean="0">
                <a:latin typeface="Times New Roman"/>
                <a:cs typeface="Times New Roman"/>
              </a:rPr>
              <a:t>ERATINOCYTE </a:t>
            </a:r>
            <a:r>
              <a:rPr lang="en-US" sz="2800" dirty="0">
                <a:latin typeface="Times New Roman"/>
                <a:cs typeface="Times New Roman"/>
              </a:rPr>
              <a:t>S</a:t>
            </a:r>
            <a:r>
              <a:rPr lang="en-US" sz="2400" dirty="0">
                <a:latin typeface="Times New Roman"/>
                <a:cs typeface="Times New Roman"/>
              </a:rPr>
              <a:t>TEM </a:t>
            </a:r>
            <a:r>
              <a:rPr lang="en-US" sz="2800" dirty="0" smtClean="0">
                <a:latin typeface="Times New Roman"/>
                <a:cs typeface="Times New Roman"/>
              </a:rPr>
              <a:t>C</a:t>
            </a:r>
            <a:r>
              <a:rPr lang="en-US" sz="2400" dirty="0" smtClean="0">
                <a:latin typeface="Times New Roman"/>
                <a:cs typeface="Times New Roman"/>
              </a:rPr>
              <a:t>ELL &amp; </a:t>
            </a:r>
            <a:r>
              <a:rPr lang="en-US" sz="2400" dirty="0">
                <a:latin typeface="Times New Roman"/>
                <a:cs typeface="Times New Roman"/>
              </a:rPr>
              <a:t>TA </a:t>
            </a:r>
            <a:r>
              <a:rPr lang="en-US" sz="2400" dirty="0" smtClean="0">
                <a:latin typeface="Times New Roman"/>
                <a:cs typeface="Times New Roman"/>
              </a:rPr>
              <a:t>CELL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52400" y="990600"/>
            <a:ext cx="8915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tabLst>
                <a:tab pos="404813" algn="l"/>
              </a:tabLst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1.) Multiple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factors regulate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keratinocyte transition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in the epidermis, such as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  <a:tabLst>
                <a:tab pos="404813" algn="l"/>
              </a:tabLst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Vitamin D (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i.e.,topical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calcipotriene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):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2">
              <a:buFont typeface="Arial" charset="0"/>
              <a:buChar char="•"/>
              <a:tabLst>
                <a:tab pos="404813" algn="l"/>
              </a:tabLst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In a proliferative condition,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it “schools” the keratinocytes to differentiate and suppress their proliferation……thus, may improve psoriasis and other disorders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tabLst>
                <a:tab pos="404813" algn="l"/>
              </a:tabLst>
            </a:pP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  <a:tabLst>
                <a:tab pos="404813" algn="l"/>
              </a:tabLst>
            </a:pPr>
            <a:endParaRPr lang="en-US" sz="2000" dirty="0">
              <a:latin typeface="Lucida Sans Unicode" charset="0"/>
            </a:endParaRPr>
          </a:p>
          <a:p>
            <a:pPr>
              <a:tabLst>
                <a:tab pos="404813" algn="l"/>
              </a:tabLst>
            </a:pPr>
            <a:endParaRPr lang="en-US" sz="2000" dirty="0">
              <a:latin typeface="Lucida Sans Unicode" charset="0"/>
            </a:endParaRPr>
          </a:p>
          <a:p>
            <a:pPr>
              <a:tabLst>
                <a:tab pos="404813" algn="l"/>
              </a:tabLst>
            </a:pPr>
            <a:endParaRPr lang="en-US" sz="2000" dirty="0">
              <a:latin typeface="Lucida Sans Unicode" charset="0"/>
            </a:endParaRPr>
          </a:p>
        </p:txBody>
      </p:sp>
      <p:grpSp>
        <p:nvGrpSpPr>
          <p:cNvPr id="33796" name="Group 4"/>
          <p:cNvGrpSpPr>
            <a:grpSpLocks/>
          </p:cNvGrpSpPr>
          <p:nvPr/>
        </p:nvGrpSpPr>
        <p:grpSpPr bwMode="auto">
          <a:xfrm>
            <a:off x="1295400" y="4648200"/>
            <a:ext cx="6324600" cy="1752600"/>
            <a:chOff x="432" y="1344"/>
            <a:chExt cx="4752" cy="1680"/>
          </a:xfrm>
        </p:grpSpPr>
        <p:sp>
          <p:nvSpPr>
            <p:cNvPr id="33805" name="Line 5"/>
            <p:cNvSpPr>
              <a:spLocks noChangeShapeType="1"/>
            </p:cNvSpPr>
            <p:nvPr/>
          </p:nvSpPr>
          <p:spPr bwMode="auto">
            <a:xfrm>
              <a:off x="480" y="3024"/>
              <a:ext cx="4704" cy="0"/>
            </a:xfrm>
            <a:prstGeom prst="line">
              <a:avLst/>
            </a:prstGeom>
            <a:noFill/>
            <a:ln w="101600">
              <a:pattFill prst="lgConfetti">
                <a:fgClr>
                  <a:srgbClr val="B48D1E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3806" name="Group 6"/>
            <p:cNvGrpSpPr>
              <a:grpSpLocks/>
            </p:cNvGrpSpPr>
            <p:nvPr/>
          </p:nvGrpSpPr>
          <p:grpSpPr bwMode="auto">
            <a:xfrm>
              <a:off x="1296" y="2544"/>
              <a:ext cx="432" cy="432"/>
              <a:chOff x="3144" y="2208"/>
              <a:chExt cx="432" cy="432"/>
            </a:xfrm>
          </p:grpSpPr>
          <p:sp>
            <p:nvSpPr>
              <p:cNvPr id="33900" name="AutoShape 7"/>
              <p:cNvSpPr>
                <a:spLocks noChangeArrowheads="1"/>
              </p:cNvSpPr>
              <p:nvPr/>
            </p:nvSpPr>
            <p:spPr bwMode="auto">
              <a:xfrm>
                <a:off x="3144" y="2208"/>
                <a:ext cx="432" cy="432"/>
              </a:xfrm>
              <a:prstGeom prst="roundRect">
                <a:avLst>
                  <a:gd name="adj" fmla="val 16667"/>
                </a:avLst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01" name="AutoShape 8"/>
              <p:cNvSpPr>
                <a:spLocks noChangeArrowheads="1"/>
              </p:cNvSpPr>
              <p:nvPr/>
            </p:nvSpPr>
            <p:spPr bwMode="auto">
              <a:xfrm>
                <a:off x="3264" y="2352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07" name="Group 9"/>
            <p:cNvGrpSpPr>
              <a:grpSpLocks/>
            </p:cNvGrpSpPr>
            <p:nvPr/>
          </p:nvGrpSpPr>
          <p:grpSpPr bwMode="auto">
            <a:xfrm>
              <a:off x="2160" y="2544"/>
              <a:ext cx="432" cy="432"/>
              <a:chOff x="2016" y="2544"/>
              <a:chExt cx="432" cy="432"/>
            </a:xfrm>
          </p:grpSpPr>
          <p:sp>
            <p:nvSpPr>
              <p:cNvPr id="33898" name="AutoShape 10"/>
              <p:cNvSpPr>
                <a:spLocks noChangeArrowheads="1"/>
              </p:cNvSpPr>
              <p:nvPr/>
            </p:nvSpPr>
            <p:spPr bwMode="auto">
              <a:xfrm>
                <a:off x="2016" y="2544"/>
                <a:ext cx="432" cy="432"/>
              </a:xfrm>
              <a:prstGeom prst="roundRect">
                <a:avLst>
                  <a:gd name="adj" fmla="val 16667"/>
                </a:avLst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99" name="AutoShape 11"/>
              <p:cNvSpPr>
                <a:spLocks noChangeArrowheads="1"/>
              </p:cNvSpPr>
              <p:nvPr/>
            </p:nvSpPr>
            <p:spPr bwMode="auto">
              <a:xfrm>
                <a:off x="2136" y="2688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08" name="Group 12"/>
            <p:cNvGrpSpPr>
              <a:grpSpLocks/>
            </p:cNvGrpSpPr>
            <p:nvPr/>
          </p:nvGrpSpPr>
          <p:grpSpPr bwMode="auto">
            <a:xfrm>
              <a:off x="2592" y="2544"/>
              <a:ext cx="432" cy="432"/>
              <a:chOff x="2448" y="2544"/>
              <a:chExt cx="432" cy="432"/>
            </a:xfrm>
          </p:grpSpPr>
          <p:sp>
            <p:nvSpPr>
              <p:cNvPr id="33896" name="AutoShape 13"/>
              <p:cNvSpPr>
                <a:spLocks noChangeArrowheads="1"/>
              </p:cNvSpPr>
              <p:nvPr/>
            </p:nvSpPr>
            <p:spPr bwMode="auto">
              <a:xfrm>
                <a:off x="2448" y="2544"/>
                <a:ext cx="432" cy="432"/>
              </a:xfrm>
              <a:prstGeom prst="roundRect">
                <a:avLst>
                  <a:gd name="adj" fmla="val 16667"/>
                </a:avLst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97" name="AutoShape 14"/>
              <p:cNvSpPr>
                <a:spLocks noChangeArrowheads="1"/>
              </p:cNvSpPr>
              <p:nvPr/>
            </p:nvSpPr>
            <p:spPr bwMode="auto">
              <a:xfrm>
                <a:off x="2568" y="2688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09" name="Group 15"/>
            <p:cNvGrpSpPr>
              <a:grpSpLocks/>
            </p:cNvGrpSpPr>
            <p:nvPr/>
          </p:nvGrpSpPr>
          <p:grpSpPr bwMode="auto">
            <a:xfrm>
              <a:off x="3024" y="2544"/>
              <a:ext cx="432" cy="432"/>
              <a:chOff x="2880" y="2544"/>
              <a:chExt cx="432" cy="432"/>
            </a:xfrm>
          </p:grpSpPr>
          <p:sp>
            <p:nvSpPr>
              <p:cNvPr id="33894" name="AutoShape 16"/>
              <p:cNvSpPr>
                <a:spLocks noChangeArrowheads="1"/>
              </p:cNvSpPr>
              <p:nvPr/>
            </p:nvSpPr>
            <p:spPr bwMode="auto">
              <a:xfrm>
                <a:off x="2880" y="2544"/>
                <a:ext cx="432" cy="432"/>
              </a:xfrm>
              <a:prstGeom prst="roundRect">
                <a:avLst>
                  <a:gd name="adj" fmla="val 16667"/>
                </a:avLst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95" name="AutoShape 17"/>
              <p:cNvSpPr>
                <a:spLocks noChangeArrowheads="1"/>
              </p:cNvSpPr>
              <p:nvPr/>
            </p:nvSpPr>
            <p:spPr bwMode="auto">
              <a:xfrm>
                <a:off x="3000" y="2688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10" name="Group 18"/>
            <p:cNvGrpSpPr>
              <a:grpSpLocks/>
            </p:cNvGrpSpPr>
            <p:nvPr/>
          </p:nvGrpSpPr>
          <p:grpSpPr bwMode="auto">
            <a:xfrm>
              <a:off x="3456" y="2544"/>
              <a:ext cx="432" cy="432"/>
              <a:chOff x="3312" y="2544"/>
              <a:chExt cx="432" cy="432"/>
            </a:xfrm>
          </p:grpSpPr>
          <p:sp>
            <p:nvSpPr>
              <p:cNvPr id="33892" name="AutoShape 19"/>
              <p:cNvSpPr>
                <a:spLocks noChangeArrowheads="1"/>
              </p:cNvSpPr>
              <p:nvPr/>
            </p:nvSpPr>
            <p:spPr bwMode="auto">
              <a:xfrm>
                <a:off x="3312" y="2544"/>
                <a:ext cx="432" cy="432"/>
              </a:xfrm>
              <a:prstGeom prst="roundRect">
                <a:avLst>
                  <a:gd name="adj" fmla="val 16667"/>
                </a:avLst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93" name="AutoShape 20"/>
              <p:cNvSpPr>
                <a:spLocks noChangeArrowheads="1"/>
              </p:cNvSpPr>
              <p:nvPr/>
            </p:nvSpPr>
            <p:spPr bwMode="auto">
              <a:xfrm>
                <a:off x="3432" y="2688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11" name="Group 21"/>
            <p:cNvGrpSpPr>
              <a:grpSpLocks/>
            </p:cNvGrpSpPr>
            <p:nvPr/>
          </p:nvGrpSpPr>
          <p:grpSpPr bwMode="auto">
            <a:xfrm>
              <a:off x="1152" y="2112"/>
              <a:ext cx="672" cy="432"/>
              <a:chOff x="3168" y="1776"/>
              <a:chExt cx="672" cy="432"/>
            </a:xfrm>
          </p:grpSpPr>
          <p:sp>
            <p:nvSpPr>
              <p:cNvPr id="33890" name="AutoShape 22"/>
              <p:cNvSpPr>
                <a:spLocks noChangeArrowheads="1"/>
              </p:cNvSpPr>
              <p:nvPr/>
            </p:nvSpPr>
            <p:spPr bwMode="auto">
              <a:xfrm>
                <a:off x="3168" y="1776"/>
                <a:ext cx="672" cy="432"/>
              </a:xfrm>
              <a:prstGeom prst="roundRect">
                <a:avLst>
                  <a:gd name="adj" fmla="val 16667"/>
                </a:avLst>
              </a:prstGeom>
              <a:solidFill>
                <a:srgbClr val="FFDD4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91" name="AutoShape 23"/>
              <p:cNvSpPr>
                <a:spLocks noChangeArrowheads="1"/>
              </p:cNvSpPr>
              <p:nvPr/>
            </p:nvSpPr>
            <p:spPr bwMode="auto">
              <a:xfrm>
                <a:off x="3408" y="1872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12" name="Group 24"/>
            <p:cNvGrpSpPr>
              <a:grpSpLocks/>
            </p:cNvGrpSpPr>
            <p:nvPr/>
          </p:nvGrpSpPr>
          <p:grpSpPr bwMode="auto">
            <a:xfrm>
              <a:off x="1824" y="2112"/>
              <a:ext cx="672" cy="432"/>
              <a:chOff x="3168" y="1776"/>
              <a:chExt cx="672" cy="432"/>
            </a:xfrm>
          </p:grpSpPr>
          <p:sp>
            <p:nvSpPr>
              <p:cNvPr id="33888" name="AutoShape 25"/>
              <p:cNvSpPr>
                <a:spLocks noChangeArrowheads="1"/>
              </p:cNvSpPr>
              <p:nvPr/>
            </p:nvSpPr>
            <p:spPr bwMode="auto">
              <a:xfrm>
                <a:off x="3168" y="1776"/>
                <a:ext cx="672" cy="432"/>
              </a:xfrm>
              <a:prstGeom prst="roundRect">
                <a:avLst>
                  <a:gd name="adj" fmla="val 16667"/>
                </a:avLst>
              </a:prstGeom>
              <a:solidFill>
                <a:srgbClr val="FFDD4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89" name="AutoShape 26"/>
              <p:cNvSpPr>
                <a:spLocks noChangeArrowheads="1"/>
              </p:cNvSpPr>
              <p:nvPr/>
            </p:nvSpPr>
            <p:spPr bwMode="auto">
              <a:xfrm>
                <a:off x="3408" y="1872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13" name="Group 27"/>
            <p:cNvGrpSpPr>
              <a:grpSpLocks/>
            </p:cNvGrpSpPr>
            <p:nvPr/>
          </p:nvGrpSpPr>
          <p:grpSpPr bwMode="auto">
            <a:xfrm>
              <a:off x="2496" y="2112"/>
              <a:ext cx="672" cy="432"/>
              <a:chOff x="3168" y="1776"/>
              <a:chExt cx="672" cy="432"/>
            </a:xfrm>
          </p:grpSpPr>
          <p:sp>
            <p:nvSpPr>
              <p:cNvPr id="33886" name="AutoShape 28"/>
              <p:cNvSpPr>
                <a:spLocks noChangeArrowheads="1"/>
              </p:cNvSpPr>
              <p:nvPr/>
            </p:nvSpPr>
            <p:spPr bwMode="auto">
              <a:xfrm>
                <a:off x="3168" y="1776"/>
                <a:ext cx="672" cy="432"/>
              </a:xfrm>
              <a:prstGeom prst="roundRect">
                <a:avLst>
                  <a:gd name="adj" fmla="val 16667"/>
                </a:avLst>
              </a:prstGeom>
              <a:solidFill>
                <a:srgbClr val="FFDD4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87" name="AutoShape 29"/>
              <p:cNvSpPr>
                <a:spLocks noChangeArrowheads="1"/>
              </p:cNvSpPr>
              <p:nvPr/>
            </p:nvSpPr>
            <p:spPr bwMode="auto">
              <a:xfrm>
                <a:off x="3408" y="1872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14" name="Group 30"/>
            <p:cNvGrpSpPr>
              <a:grpSpLocks/>
            </p:cNvGrpSpPr>
            <p:nvPr/>
          </p:nvGrpSpPr>
          <p:grpSpPr bwMode="auto">
            <a:xfrm>
              <a:off x="3888" y="2544"/>
              <a:ext cx="432" cy="432"/>
              <a:chOff x="3144" y="2208"/>
              <a:chExt cx="432" cy="432"/>
            </a:xfrm>
          </p:grpSpPr>
          <p:sp>
            <p:nvSpPr>
              <p:cNvPr id="33884" name="AutoShape 31"/>
              <p:cNvSpPr>
                <a:spLocks noChangeArrowheads="1"/>
              </p:cNvSpPr>
              <p:nvPr/>
            </p:nvSpPr>
            <p:spPr bwMode="auto">
              <a:xfrm>
                <a:off x="3144" y="2208"/>
                <a:ext cx="432" cy="432"/>
              </a:xfrm>
              <a:prstGeom prst="roundRect">
                <a:avLst>
                  <a:gd name="adj" fmla="val 16667"/>
                </a:avLst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85" name="AutoShape 32"/>
              <p:cNvSpPr>
                <a:spLocks noChangeArrowheads="1"/>
              </p:cNvSpPr>
              <p:nvPr/>
            </p:nvSpPr>
            <p:spPr bwMode="auto">
              <a:xfrm>
                <a:off x="3264" y="2352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15" name="Group 33"/>
            <p:cNvGrpSpPr>
              <a:grpSpLocks/>
            </p:cNvGrpSpPr>
            <p:nvPr/>
          </p:nvGrpSpPr>
          <p:grpSpPr bwMode="auto">
            <a:xfrm>
              <a:off x="3168" y="2112"/>
              <a:ext cx="672" cy="432"/>
              <a:chOff x="3168" y="1776"/>
              <a:chExt cx="672" cy="432"/>
            </a:xfrm>
          </p:grpSpPr>
          <p:sp>
            <p:nvSpPr>
              <p:cNvPr id="33882" name="AutoShape 34"/>
              <p:cNvSpPr>
                <a:spLocks noChangeArrowheads="1"/>
              </p:cNvSpPr>
              <p:nvPr/>
            </p:nvSpPr>
            <p:spPr bwMode="auto">
              <a:xfrm>
                <a:off x="3168" y="1776"/>
                <a:ext cx="672" cy="432"/>
              </a:xfrm>
              <a:prstGeom prst="roundRect">
                <a:avLst>
                  <a:gd name="adj" fmla="val 16667"/>
                </a:avLst>
              </a:prstGeom>
              <a:solidFill>
                <a:srgbClr val="FFDD4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83" name="AutoShape 35"/>
              <p:cNvSpPr>
                <a:spLocks noChangeArrowheads="1"/>
              </p:cNvSpPr>
              <p:nvPr/>
            </p:nvSpPr>
            <p:spPr bwMode="auto">
              <a:xfrm>
                <a:off x="3408" y="1872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16" name="Group 36"/>
            <p:cNvGrpSpPr>
              <a:grpSpLocks/>
            </p:cNvGrpSpPr>
            <p:nvPr/>
          </p:nvGrpSpPr>
          <p:grpSpPr bwMode="auto">
            <a:xfrm>
              <a:off x="1152" y="1680"/>
              <a:ext cx="672" cy="432"/>
              <a:chOff x="2688" y="1344"/>
              <a:chExt cx="672" cy="432"/>
            </a:xfrm>
          </p:grpSpPr>
          <p:sp>
            <p:nvSpPr>
              <p:cNvPr id="33880" name="AutoShape 37"/>
              <p:cNvSpPr>
                <a:spLocks noChangeArrowheads="1"/>
              </p:cNvSpPr>
              <p:nvPr/>
            </p:nvSpPr>
            <p:spPr bwMode="auto">
              <a:xfrm>
                <a:off x="2688" y="1344"/>
                <a:ext cx="672" cy="432"/>
              </a:xfrm>
              <a:prstGeom prst="roundRect">
                <a:avLst>
                  <a:gd name="adj" fmla="val 16667"/>
                </a:avLst>
              </a:prstGeom>
              <a:solidFill>
                <a:srgbClr val="FFEB9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81" name="AutoShape 38"/>
              <p:cNvSpPr>
                <a:spLocks noChangeArrowheads="1"/>
              </p:cNvSpPr>
              <p:nvPr/>
            </p:nvSpPr>
            <p:spPr bwMode="auto">
              <a:xfrm>
                <a:off x="2928" y="1440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17" name="Group 39"/>
            <p:cNvGrpSpPr>
              <a:grpSpLocks/>
            </p:cNvGrpSpPr>
            <p:nvPr/>
          </p:nvGrpSpPr>
          <p:grpSpPr bwMode="auto">
            <a:xfrm>
              <a:off x="1824" y="1680"/>
              <a:ext cx="672" cy="432"/>
              <a:chOff x="2688" y="1344"/>
              <a:chExt cx="672" cy="432"/>
            </a:xfrm>
          </p:grpSpPr>
          <p:sp>
            <p:nvSpPr>
              <p:cNvPr id="33878" name="AutoShape 40"/>
              <p:cNvSpPr>
                <a:spLocks noChangeArrowheads="1"/>
              </p:cNvSpPr>
              <p:nvPr/>
            </p:nvSpPr>
            <p:spPr bwMode="auto">
              <a:xfrm>
                <a:off x="2688" y="1344"/>
                <a:ext cx="672" cy="432"/>
              </a:xfrm>
              <a:prstGeom prst="roundRect">
                <a:avLst>
                  <a:gd name="adj" fmla="val 16667"/>
                </a:avLst>
              </a:prstGeom>
              <a:solidFill>
                <a:srgbClr val="FFEB9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79" name="AutoShape 41"/>
              <p:cNvSpPr>
                <a:spLocks noChangeArrowheads="1"/>
              </p:cNvSpPr>
              <p:nvPr/>
            </p:nvSpPr>
            <p:spPr bwMode="auto">
              <a:xfrm>
                <a:off x="2928" y="1440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18" name="Group 42"/>
            <p:cNvGrpSpPr>
              <a:grpSpLocks/>
            </p:cNvGrpSpPr>
            <p:nvPr/>
          </p:nvGrpSpPr>
          <p:grpSpPr bwMode="auto">
            <a:xfrm>
              <a:off x="2496" y="1680"/>
              <a:ext cx="672" cy="432"/>
              <a:chOff x="2688" y="1344"/>
              <a:chExt cx="672" cy="432"/>
            </a:xfrm>
          </p:grpSpPr>
          <p:sp>
            <p:nvSpPr>
              <p:cNvPr id="33876" name="AutoShape 43"/>
              <p:cNvSpPr>
                <a:spLocks noChangeArrowheads="1"/>
              </p:cNvSpPr>
              <p:nvPr/>
            </p:nvSpPr>
            <p:spPr bwMode="auto">
              <a:xfrm>
                <a:off x="2688" y="1344"/>
                <a:ext cx="672" cy="432"/>
              </a:xfrm>
              <a:prstGeom prst="roundRect">
                <a:avLst>
                  <a:gd name="adj" fmla="val 16667"/>
                </a:avLst>
              </a:prstGeom>
              <a:solidFill>
                <a:srgbClr val="FFEB9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77" name="AutoShape 44"/>
              <p:cNvSpPr>
                <a:spLocks noChangeArrowheads="1"/>
              </p:cNvSpPr>
              <p:nvPr/>
            </p:nvSpPr>
            <p:spPr bwMode="auto">
              <a:xfrm>
                <a:off x="2928" y="1440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19" name="Group 45"/>
            <p:cNvGrpSpPr>
              <a:grpSpLocks/>
            </p:cNvGrpSpPr>
            <p:nvPr/>
          </p:nvGrpSpPr>
          <p:grpSpPr bwMode="auto">
            <a:xfrm>
              <a:off x="3168" y="1680"/>
              <a:ext cx="672" cy="432"/>
              <a:chOff x="2688" y="1344"/>
              <a:chExt cx="672" cy="432"/>
            </a:xfrm>
          </p:grpSpPr>
          <p:sp>
            <p:nvSpPr>
              <p:cNvPr id="33874" name="AutoShape 46"/>
              <p:cNvSpPr>
                <a:spLocks noChangeArrowheads="1"/>
              </p:cNvSpPr>
              <p:nvPr/>
            </p:nvSpPr>
            <p:spPr bwMode="auto">
              <a:xfrm>
                <a:off x="2688" y="1344"/>
                <a:ext cx="672" cy="432"/>
              </a:xfrm>
              <a:prstGeom prst="roundRect">
                <a:avLst>
                  <a:gd name="adj" fmla="val 16667"/>
                </a:avLst>
              </a:prstGeom>
              <a:solidFill>
                <a:srgbClr val="FFEB9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75" name="AutoShape 47"/>
              <p:cNvSpPr>
                <a:spLocks noChangeArrowheads="1"/>
              </p:cNvSpPr>
              <p:nvPr/>
            </p:nvSpPr>
            <p:spPr bwMode="auto">
              <a:xfrm>
                <a:off x="2928" y="1440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20" name="Group 48"/>
            <p:cNvGrpSpPr>
              <a:grpSpLocks/>
            </p:cNvGrpSpPr>
            <p:nvPr/>
          </p:nvGrpSpPr>
          <p:grpSpPr bwMode="auto">
            <a:xfrm>
              <a:off x="480" y="1488"/>
              <a:ext cx="1488" cy="192"/>
              <a:chOff x="2688" y="1152"/>
              <a:chExt cx="1344" cy="192"/>
            </a:xfrm>
          </p:grpSpPr>
          <p:sp>
            <p:nvSpPr>
              <p:cNvPr id="33872" name="AutoShape 49"/>
              <p:cNvSpPr>
                <a:spLocks noChangeArrowheads="1"/>
              </p:cNvSpPr>
              <p:nvPr/>
            </p:nvSpPr>
            <p:spPr bwMode="auto">
              <a:xfrm>
                <a:off x="2688" y="1152"/>
                <a:ext cx="1344" cy="192"/>
              </a:xfrm>
              <a:prstGeom prst="roundRect">
                <a:avLst>
                  <a:gd name="adj" fmla="val 16667"/>
                </a:avLst>
              </a:prstGeom>
              <a:solidFill>
                <a:srgbClr val="FFF4C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73" name="AutoShape 50"/>
              <p:cNvSpPr>
                <a:spLocks noChangeArrowheads="1"/>
              </p:cNvSpPr>
              <p:nvPr/>
            </p:nvSpPr>
            <p:spPr bwMode="auto">
              <a:xfrm>
                <a:off x="3216" y="1200"/>
                <a:ext cx="288" cy="96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21" name="Group 51"/>
            <p:cNvGrpSpPr>
              <a:grpSpLocks/>
            </p:cNvGrpSpPr>
            <p:nvPr/>
          </p:nvGrpSpPr>
          <p:grpSpPr bwMode="auto">
            <a:xfrm>
              <a:off x="1968" y="1488"/>
              <a:ext cx="1728" cy="192"/>
              <a:chOff x="2688" y="1152"/>
              <a:chExt cx="1344" cy="192"/>
            </a:xfrm>
          </p:grpSpPr>
          <p:sp>
            <p:nvSpPr>
              <p:cNvPr id="33870" name="AutoShape 52"/>
              <p:cNvSpPr>
                <a:spLocks noChangeArrowheads="1"/>
              </p:cNvSpPr>
              <p:nvPr/>
            </p:nvSpPr>
            <p:spPr bwMode="auto">
              <a:xfrm>
                <a:off x="2688" y="1152"/>
                <a:ext cx="1344" cy="192"/>
              </a:xfrm>
              <a:prstGeom prst="roundRect">
                <a:avLst>
                  <a:gd name="adj" fmla="val 16667"/>
                </a:avLst>
              </a:prstGeom>
              <a:solidFill>
                <a:srgbClr val="FFF4C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71" name="AutoShape 53"/>
              <p:cNvSpPr>
                <a:spLocks noChangeArrowheads="1"/>
              </p:cNvSpPr>
              <p:nvPr/>
            </p:nvSpPr>
            <p:spPr bwMode="auto">
              <a:xfrm>
                <a:off x="3216" y="1200"/>
                <a:ext cx="288" cy="96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22" name="Group 54"/>
            <p:cNvGrpSpPr>
              <a:grpSpLocks/>
            </p:cNvGrpSpPr>
            <p:nvPr/>
          </p:nvGrpSpPr>
          <p:grpSpPr bwMode="auto">
            <a:xfrm>
              <a:off x="1968" y="1344"/>
              <a:ext cx="1728" cy="144"/>
              <a:chOff x="2880" y="1296"/>
              <a:chExt cx="1344" cy="144"/>
            </a:xfrm>
          </p:grpSpPr>
          <p:sp>
            <p:nvSpPr>
              <p:cNvPr id="33867" name="AutoShape 55"/>
              <p:cNvSpPr>
                <a:spLocks noChangeArrowheads="1"/>
              </p:cNvSpPr>
              <p:nvPr/>
            </p:nvSpPr>
            <p:spPr bwMode="auto">
              <a:xfrm>
                <a:off x="2880" y="1296"/>
                <a:ext cx="1344" cy="48"/>
              </a:xfrm>
              <a:prstGeom prst="roundRect">
                <a:avLst>
                  <a:gd name="adj" fmla="val 16667"/>
                </a:avLst>
              </a:prstGeom>
              <a:solidFill>
                <a:srgbClr val="FFF9E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68" name="AutoShape 56"/>
              <p:cNvSpPr>
                <a:spLocks noChangeArrowheads="1"/>
              </p:cNvSpPr>
              <p:nvPr/>
            </p:nvSpPr>
            <p:spPr bwMode="auto">
              <a:xfrm>
                <a:off x="2880" y="1344"/>
                <a:ext cx="1344" cy="48"/>
              </a:xfrm>
              <a:prstGeom prst="roundRect">
                <a:avLst>
                  <a:gd name="adj" fmla="val 16667"/>
                </a:avLst>
              </a:prstGeom>
              <a:solidFill>
                <a:srgbClr val="FFF9E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69" name="AutoShape 57"/>
              <p:cNvSpPr>
                <a:spLocks noChangeArrowheads="1"/>
              </p:cNvSpPr>
              <p:nvPr/>
            </p:nvSpPr>
            <p:spPr bwMode="auto">
              <a:xfrm>
                <a:off x="2880" y="1392"/>
                <a:ext cx="1344" cy="48"/>
              </a:xfrm>
              <a:prstGeom prst="roundRect">
                <a:avLst>
                  <a:gd name="adj" fmla="val 16667"/>
                </a:avLst>
              </a:prstGeom>
              <a:solidFill>
                <a:srgbClr val="FFF9E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23" name="Group 58"/>
            <p:cNvGrpSpPr>
              <a:grpSpLocks/>
            </p:cNvGrpSpPr>
            <p:nvPr/>
          </p:nvGrpSpPr>
          <p:grpSpPr bwMode="auto">
            <a:xfrm>
              <a:off x="480" y="1344"/>
              <a:ext cx="1488" cy="144"/>
              <a:chOff x="1536" y="1296"/>
              <a:chExt cx="1344" cy="144"/>
            </a:xfrm>
          </p:grpSpPr>
          <p:sp>
            <p:nvSpPr>
              <p:cNvPr id="33864" name="AutoShape 59"/>
              <p:cNvSpPr>
                <a:spLocks noChangeArrowheads="1"/>
              </p:cNvSpPr>
              <p:nvPr/>
            </p:nvSpPr>
            <p:spPr bwMode="auto">
              <a:xfrm>
                <a:off x="1536" y="1296"/>
                <a:ext cx="1344" cy="48"/>
              </a:xfrm>
              <a:prstGeom prst="roundRect">
                <a:avLst>
                  <a:gd name="adj" fmla="val 16667"/>
                </a:avLst>
              </a:prstGeom>
              <a:solidFill>
                <a:srgbClr val="FFF9E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65" name="AutoShape 60"/>
              <p:cNvSpPr>
                <a:spLocks noChangeArrowheads="1"/>
              </p:cNvSpPr>
              <p:nvPr/>
            </p:nvSpPr>
            <p:spPr bwMode="auto">
              <a:xfrm>
                <a:off x="1536" y="1344"/>
                <a:ext cx="1344" cy="48"/>
              </a:xfrm>
              <a:prstGeom prst="roundRect">
                <a:avLst>
                  <a:gd name="adj" fmla="val 16667"/>
                </a:avLst>
              </a:prstGeom>
              <a:solidFill>
                <a:srgbClr val="FFF9E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66" name="AutoShape 61"/>
              <p:cNvSpPr>
                <a:spLocks noChangeArrowheads="1"/>
              </p:cNvSpPr>
              <p:nvPr/>
            </p:nvSpPr>
            <p:spPr bwMode="auto">
              <a:xfrm>
                <a:off x="1536" y="1392"/>
                <a:ext cx="1344" cy="48"/>
              </a:xfrm>
              <a:prstGeom prst="roundRect">
                <a:avLst>
                  <a:gd name="adj" fmla="val 16667"/>
                </a:avLst>
              </a:prstGeom>
              <a:solidFill>
                <a:srgbClr val="FFF9E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24" name="Group 62"/>
            <p:cNvGrpSpPr>
              <a:grpSpLocks/>
            </p:cNvGrpSpPr>
            <p:nvPr/>
          </p:nvGrpSpPr>
          <p:grpSpPr bwMode="auto">
            <a:xfrm>
              <a:off x="4320" y="2544"/>
              <a:ext cx="432" cy="432"/>
              <a:chOff x="3144" y="2208"/>
              <a:chExt cx="432" cy="432"/>
            </a:xfrm>
          </p:grpSpPr>
          <p:sp>
            <p:nvSpPr>
              <p:cNvPr id="33862" name="AutoShape 63"/>
              <p:cNvSpPr>
                <a:spLocks noChangeArrowheads="1"/>
              </p:cNvSpPr>
              <p:nvPr/>
            </p:nvSpPr>
            <p:spPr bwMode="auto">
              <a:xfrm>
                <a:off x="3144" y="2208"/>
                <a:ext cx="432" cy="432"/>
              </a:xfrm>
              <a:prstGeom prst="roundRect">
                <a:avLst>
                  <a:gd name="adj" fmla="val 16667"/>
                </a:avLst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63" name="AutoShape 64"/>
              <p:cNvSpPr>
                <a:spLocks noChangeArrowheads="1"/>
              </p:cNvSpPr>
              <p:nvPr/>
            </p:nvSpPr>
            <p:spPr bwMode="auto">
              <a:xfrm>
                <a:off x="3264" y="2352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25" name="Group 65"/>
            <p:cNvGrpSpPr>
              <a:grpSpLocks/>
            </p:cNvGrpSpPr>
            <p:nvPr/>
          </p:nvGrpSpPr>
          <p:grpSpPr bwMode="auto">
            <a:xfrm>
              <a:off x="4752" y="2544"/>
              <a:ext cx="432" cy="432"/>
              <a:chOff x="3144" y="2208"/>
              <a:chExt cx="432" cy="432"/>
            </a:xfrm>
          </p:grpSpPr>
          <p:sp>
            <p:nvSpPr>
              <p:cNvPr id="33860" name="AutoShape 66"/>
              <p:cNvSpPr>
                <a:spLocks noChangeArrowheads="1"/>
              </p:cNvSpPr>
              <p:nvPr/>
            </p:nvSpPr>
            <p:spPr bwMode="auto">
              <a:xfrm>
                <a:off x="3144" y="2208"/>
                <a:ext cx="432" cy="432"/>
              </a:xfrm>
              <a:prstGeom prst="roundRect">
                <a:avLst>
                  <a:gd name="adj" fmla="val 16667"/>
                </a:avLst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61" name="AutoShape 67"/>
              <p:cNvSpPr>
                <a:spLocks noChangeArrowheads="1"/>
              </p:cNvSpPr>
              <p:nvPr/>
            </p:nvSpPr>
            <p:spPr bwMode="auto">
              <a:xfrm>
                <a:off x="3264" y="2352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26" name="Group 68"/>
            <p:cNvGrpSpPr>
              <a:grpSpLocks/>
            </p:cNvGrpSpPr>
            <p:nvPr/>
          </p:nvGrpSpPr>
          <p:grpSpPr bwMode="auto">
            <a:xfrm>
              <a:off x="864" y="2544"/>
              <a:ext cx="432" cy="432"/>
              <a:chOff x="3144" y="2208"/>
              <a:chExt cx="432" cy="432"/>
            </a:xfrm>
          </p:grpSpPr>
          <p:sp>
            <p:nvSpPr>
              <p:cNvPr id="33858" name="AutoShape 69"/>
              <p:cNvSpPr>
                <a:spLocks noChangeArrowheads="1"/>
              </p:cNvSpPr>
              <p:nvPr/>
            </p:nvSpPr>
            <p:spPr bwMode="auto">
              <a:xfrm>
                <a:off x="3144" y="2208"/>
                <a:ext cx="432" cy="432"/>
              </a:xfrm>
              <a:prstGeom prst="roundRect">
                <a:avLst>
                  <a:gd name="adj" fmla="val 16667"/>
                </a:avLst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59" name="AutoShape 70"/>
              <p:cNvSpPr>
                <a:spLocks noChangeArrowheads="1"/>
              </p:cNvSpPr>
              <p:nvPr/>
            </p:nvSpPr>
            <p:spPr bwMode="auto">
              <a:xfrm>
                <a:off x="3264" y="2352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27" name="Group 71"/>
            <p:cNvGrpSpPr>
              <a:grpSpLocks/>
            </p:cNvGrpSpPr>
            <p:nvPr/>
          </p:nvGrpSpPr>
          <p:grpSpPr bwMode="auto">
            <a:xfrm>
              <a:off x="432" y="2544"/>
              <a:ext cx="432" cy="432"/>
              <a:chOff x="3144" y="2208"/>
              <a:chExt cx="432" cy="432"/>
            </a:xfrm>
          </p:grpSpPr>
          <p:sp>
            <p:nvSpPr>
              <p:cNvPr id="33856" name="AutoShape 72"/>
              <p:cNvSpPr>
                <a:spLocks noChangeArrowheads="1"/>
              </p:cNvSpPr>
              <p:nvPr/>
            </p:nvSpPr>
            <p:spPr bwMode="auto">
              <a:xfrm>
                <a:off x="3144" y="2208"/>
                <a:ext cx="432" cy="432"/>
              </a:xfrm>
              <a:prstGeom prst="roundRect">
                <a:avLst>
                  <a:gd name="adj" fmla="val 16667"/>
                </a:avLst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57" name="AutoShape 73"/>
              <p:cNvSpPr>
                <a:spLocks noChangeArrowheads="1"/>
              </p:cNvSpPr>
              <p:nvPr/>
            </p:nvSpPr>
            <p:spPr bwMode="auto">
              <a:xfrm>
                <a:off x="3264" y="2352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28" name="Group 74"/>
            <p:cNvGrpSpPr>
              <a:grpSpLocks/>
            </p:cNvGrpSpPr>
            <p:nvPr/>
          </p:nvGrpSpPr>
          <p:grpSpPr bwMode="auto">
            <a:xfrm>
              <a:off x="3840" y="2112"/>
              <a:ext cx="672" cy="432"/>
              <a:chOff x="3168" y="1776"/>
              <a:chExt cx="672" cy="432"/>
            </a:xfrm>
          </p:grpSpPr>
          <p:sp>
            <p:nvSpPr>
              <p:cNvPr id="33854" name="AutoShape 75"/>
              <p:cNvSpPr>
                <a:spLocks noChangeArrowheads="1"/>
              </p:cNvSpPr>
              <p:nvPr/>
            </p:nvSpPr>
            <p:spPr bwMode="auto">
              <a:xfrm>
                <a:off x="3168" y="1776"/>
                <a:ext cx="672" cy="432"/>
              </a:xfrm>
              <a:prstGeom prst="roundRect">
                <a:avLst>
                  <a:gd name="adj" fmla="val 16667"/>
                </a:avLst>
              </a:prstGeom>
              <a:solidFill>
                <a:srgbClr val="FFDD4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55" name="AutoShape 76"/>
              <p:cNvSpPr>
                <a:spLocks noChangeArrowheads="1"/>
              </p:cNvSpPr>
              <p:nvPr/>
            </p:nvSpPr>
            <p:spPr bwMode="auto">
              <a:xfrm>
                <a:off x="3408" y="1872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29" name="Group 77"/>
            <p:cNvGrpSpPr>
              <a:grpSpLocks/>
            </p:cNvGrpSpPr>
            <p:nvPr/>
          </p:nvGrpSpPr>
          <p:grpSpPr bwMode="auto">
            <a:xfrm>
              <a:off x="480" y="2112"/>
              <a:ext cx="672" cy="432"/>
              <a:chOff x="3168" y="1776"/>
              <a:chExt cx="672" cy="432"/>
            </a:xfrm>
          </p:grpSpPr>
          <p:sp>
            <p:nvSpPr>
              <p:cNvPr id="33852" name="AutoShape 78"/>
              <p:cNvSpPr>
                <a:spLocks noChangeArrowheads="1"/>
              </p:cNvSpPr>
              <p:nvPr/>
            </p:nvSpPr>
            <p:spPr bwMode="auto">
              <a:xfrm>
                <a:off x="3168" y="1776"/>
                <a:ext cx="672" cy="432"/>
              </a:xfrm>
              <a:prstGeom prst="roundRect">
                <a:avLst>
                  <a:gd name="adj" fmla="val 16667"/>
                </a:avLst>
              </a:prstGeom>
              <a:solidFill>
                <a:srgbClr val="FFDD4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53" name="AutoShape 79"/>
              <p:cNvSpPr>
                <a:spLocks noChangeArrowheads="1"/>
              </p:cNvSpPr>
              <p:nvPr/>
            </p:nvSpPr>
            <p:spPr bwMode="auto">
              <a:xfrm>
                <a:off x="3408" y="1872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30" name="Group 80"/>
            <p:cNvGrpSpPr>
              <a:grpSpLocks/>
            </p:cNvGrpSpPr>
            <p:nvPr/>
          </p:nvGrpSpPr>
          <p:grpSpPr bwMode="auto">
            <a:xfrm>
              <a:off x="3840" y="1680"/>
              <a:ext cx="672" cy="432"/>
              <a:chOff x="2688" y="1344"/>
              <a:chExt cx="672" cy="432"/>
            </a:xfrm>
          </p:grpSpPr>
          <p:sp>
            <p:nvSpPr>
              <p:cNvPr id="33850" name="AutoShape 81"/>
              <p:cNvSpPr>
                <a:spLocks noChangeArrowheads="1"/>
              </p:cNvSpPr>
              <p:nvPr/>
            </p:nvSpPr>
            <p:spPr bwMode="auto">
              <a:xfrm>
                <a:off x="2688" y="1344"/>
                <a:ext cx="672" cy="432"/>
              </a:xfrm>
              <a:prstGeom prst="roundRect">
                <a:avLst>
                  <a:gd name="adj" fmla="val 16667"/>
                </a:avLst>
              </a:prstGeom>
              <a:solidFill>
                <a:srgbClr val="FFEB9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51" name="AutoShape 82"/>
              <p:cNvSpPr>
                <a:spLocks noChangeArrowheads="1"/>
              </p:cNvSpPr>
              <p:nvPr/>
            </p:nvSpPr>
            <p:spPr bwMode="auto">
              <a:xfrm>
                <a:off x="2928" y="1440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31" name="Group 83"/>
            <p:cNvGrpSpPr>
              <a:grpSpLocks/>
            </p:cNvGrpSpPr>
            <p:nvPr/>
          </p:nvGrpSpPr>
          <p:grpSpPr bwMode="auto">
            <a:xfrm>
              <a:off x="480" y="1680"/>
              <a:ext cx="672" cy="432"/>
              <a:chOff x="2688" y="1344"/>
              <a:chExt cx="672" cy="432"/>
            </a:xfrm>
          </p:grpSpPr>
          <p:sp>
            <p:nvSpPr>
              <p:cNvPr id="33848" name="AutoShape 84"/>
              <p:cNvSpPr>
                <a:spLocks noChangeArrowheads="1"/>
              </p:cNvSpPr>
              <p:nvPr/>
            </p:nvSpPr>
            <p:spPr bwMode="auto">
              <a:xfrm>
                <a:off x="2688" y="1344"/>
                <a:ext cx="672" cy="432"/>
              </a:xfrm>
              <a:prstGeom prst="roundRect">
                <a:avLst>
                  <a:gd name="adj" fmla="val 16667"/>
                </a:avLst>
              </a:prstGeom>
              <a:solidFill>
                <a:srgbClr val="FFEB9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9" name="AutoShape 85"/>
              <p:cNvSpPr>
                <a:spLocks noChangeArrowheads="1"/>
              </p:cNvSpPr>
              <p:nvPr/>
            </p:nvSpPr>
            <p:spPr bwMode="auto">
              <a:xfrm>
                <a:off x="2928" y="1440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32" name="Group 86"/>
            <p:cNvGrpSpPr>
              <a:grpSpLocks/>
            </p:cNvGrpSpPr>
            <p:nvPr/>
          </p:nvGrpSpPr>
          <p:grpSpPr bwMode="auto">
            <a:xfrm>
              <a:off x="3696" y="1488"/>
              <a:ext cx="1488" cy="192"/>
              <a:chOff x="2688" y="1152"/>
              <a:chExt cx="1344" cy="192"/>
            </a:xfrm>
          </p:grpSpPr>
          <p:sp>
            <p:nvSpPr>
              <p:cNvPr id="33846" name="AutoShape 87"/>
              <p:cNvSpPr>
                <a:spLocks noChangeArrowheads="1"/>
              </p:cNvSpPr>
              <p:nvPr/>
            </p:nvSpPr>
            <p:spPr bwMode="auto">
              <a:xfrm>
                <a:off x="2688" y="1152"/>
                <a:ext cx="1344" cy="192"/>
              </a:xfrm>
              <a:prstGeom prst="roundRect">
                <a:avLst>
                  <a:gd name="adj" fmla="val 16667"/>
                </a:avLst>
              </a:prstGeom>
              <a:solidFill>
                <a:srgbClr val="FFF4C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7" name="AutoShape 88"/>
              <p:cNvSpPr>
                <a:spLocks noChangeArrowheads="1"/>
              </p:cNvSpPr>
              <p:nvPr/>
            </p:nvSpPr>
            <p:spPr bwMode="auto">
              <a:xfrm>
                <a:off x="3216" y="1200"/>
                <a:ext cx="288" cy="96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33" name="Group 89"/>
            <p:cNvGrpSpPr>
              <a:grpSpLocks/>
            </p:cNvGrpSpPr>
            <p:nvPr/>
          </p:nvGrpSpPr>
          <p:grpSpPr bwMode="auto">
            <a:xfrm>
              <a:off x="3696" y="1344"/>
              <a:ext cx="1488" cy="144"/>
              <a:chOff x="2880" y="1296"/>
              <a:chExt cx="1344" cy="144"/>
            </a:xfrm>
          </p:grpSpPr>
          <p:sp>
            <p:nvSpPr>
              <p:cNvPr id="33843" name="AutoShape 90"/>
              <p:cNvSpPr>
                <a:spLocks noChangeArrowheads="1"/>
              </p:cNvSpPr>
              <p:nvPr/>
            </p:nvSpPr>
            <p:spPr bwMode="auto">
              <a:xfrm>
                <a:off x="2880" y="1296"/>
                <a:ext cx="1344" cy="48"/>
              </a:xfrm>
              <a:prstGeom prst="roundRect">
                <a:avLst>
                  <a:gd name="adj" fmla="val 16667"/>
                </a:avLst>
              </a:prstGeom>
              <a:solidFill>
                <a:srgbClr val="FFF9E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4" name="AutoShape 91"/>
              <p:cNvSpPr>
                <a:spLocks noChangeArrowheads="1"/>
              </p:cNvSpPr>
              <p:nvPr/>
            </p:nvSpPr>
            <p:spPr bwMode="auto">
              <a:xfrm>
                <a:off x="2880" y="1344"/>
                <a:ext cx="1344" cy="48"/>
              </a:xfrm>
              <a:prstGeom prst="roundRect">
                <a:avLst>
                  <a:gd name="adj" fmla="val 16667"/>
                </a:avLst>
              </a:prstGeom>
              <a:solidFill>
                <a:srgbClr val="FFF9E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5" name="AutoShape 92"/>
              <p:cNvSpPr>
                <a:spLocks noChangeArrowheads="1"/>
              </p:cNvSpPr>
              <p:nvPr/>
            </p:nvSpPr>
            <p:spPr bwMode="auto">
              <a:xfrm>
                <a:off x="2880" y="1392"/>
                <a:ext cx="1344" cy="48"/>
              </a:xfrm>
              <a:prstGeom prst="roundRect">
                <a:avLst>
                  <a:gd name="adj" fmla="val 16667"/>
                </a:avLst>
              </a:prstGeom>
              <a:solidFill>
                <a:srgbClr val="FFF9E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34" name="Group 93"/>
            <p:cNvGrpSpPr>
              <a:grpSpLocks/>
            </p:cNvGrpSpPr>
            <p:nvPr/>
          </p:nvGrpSpPr>
          <p:grpSpPr bwMode="auto">
            <a:xfrm>
              <a:off x="4512" y="1680"/>
              <a:ext cx="672" cy="432"/>
              <a:chOff x="2688" y="1344"/>
              <a:chExt cx="672" cy="432"/>
            </a:xfrm>
          </p:grpSpPr>
          <p:sp>
            <p:nvSpPr>
              <p:cNvPr id="33841" name="AutoShape 94"/>
              <p:cNvSpPr>
                <a:spLocks noChangeArrowheads="1"/>
              </p:cNvSpPr>
              <p:nvPr/>
            </p:nvSpPr>
            <p:spPr bwMode="auto">
              <a:xfrm>
                <a:off x="2688" y="1344"/>
                <a:ext cx="672" cy="432"/>
              </a:xfrm>
              <a:prstGeom prst="roundRect">
                <a:avLst>
                  <a:gd name="adj" fmla="val 16667"/>
                </a:avLst>
              </a:prstGeom>
              <a:solidFill>
                <a:srgbClr val="FFEB9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2" name="AutoShape 95"/>
              <p:cNvSpPr>
                <a:spLocks noChangeArrowheads="1"/>
              </p:cNvSpPr>
              <p:nvPr/>
            </p:nvSpPr>
            <p:spPr bwMode="auto">
              <a:xfrm>
                <a:off x="2928" y="1440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35" name="Group 96"/>
            <p:cNvGrpSpPr>
              <a:grpSpLocks/>
            </p:cNvGrpSpPr>
            <p:nvPr/>
          </p:nvGrpSpPr>
          <p:grpSpPr bwMode="auto">
            <a:xfrm>
              <a:off x="4512" y="2112"/>
              <a:ext cx="672" cy="432"/>
              <a:chOff x="3168" y="1776"/>
              <a:chExt cx="672" cy="432"/>
            </a:xfrm>
          </p:grpSpPr>
          <p:sp>
            <p:nvSpPr>
              <p:cNvPr id="33839" name="AutoShape 97"/>
              <p:cNvSpPr>
                <a:spLocks noChangeArrowheads="1"/>
              </p:cNvSpPr>
              <p:nvPr/>
            </p:nvSpPr>
            <p:spPr bwMode="auto">
              <a:xfrm>
                <a:off x="3168" y="1776"/>
                <a:ext cx="672" cy="432"/>
              </a:xfrm>
              <a:prstGeom prst="roundRect">
                <a:avLst>
                  <a:gd name="adj" fmla="val 16667"/>
                </a:avLst>
              </a:prstGeom>
              <a:solidFill>
                <a:srgbClr val="FFDD4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0" name="AutoShape 98"/>
              <p:cNvSpPr>
                <a:spLocks noChangeArrowheads="1"/>
              </p:cNvSpPr>
              <p:nvPr/>
            </p:nvSpPr>
            <p:spPr bwMode="auto">
              <a:xfrm>
                <a:off x="3408" y="1872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36" name="Group 99"/>
            <p:cNvGrpSpPr>
              <a:grpSpLocks/>
            </p:cNvGrpSpPr>
            <p:nvPr/>
          </p:nvGrpSpPr>
          <p:grpSpPr bwMode="auto">
            <a:xfrm>
              <a:off x="1728" y="2544"/>
              <a:ext cx="432" cy="432"/>
              <a:chOff x="3144" y="2208"/>
              <a:chExt cx="432" cy="432"/>
            </a:xfrm>
          </p:grpSpPr>
          <p:sp>
            <p:nvSpPr>
              <p:cNvPr id="33837" name="AutoShape 100"/>
              <p:cNvSpPr>
                <a:spLocks noChangeArrowheads="1"/>
              </p:cNvSpPr>
              <p:nvPr/>
            </p:nvSpPr>
            <p:spPr bwMode="auto">
              <a:xfrm>
                <a:off x="3144" y="2208"/>
                <a:ext cx="432" cy="432"/>
              </a:xfrm>
              <a:prstGeom prst="roundRect">
                <a:avLst>
                  <a:gd name="adj" fmla="val 16667"/>
                </a:avLst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8" name="AutoShape 101"/>
              <p:cNvSpPr>
                <a:spLocks noChangeArrowheads="1"/>
              </p:cNvSpPr>
              <p:nvPr/>
            </p:nvSpPr>
            <p:spPr bwMode="auto">
              <a:xfrm>
                <a:off x="3264" y="2352"/>
                <a:ext cx="192" cy="240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3797" name="Text Box 102"/>
          <p:cNvSpPr txBox="1">
            <a:spLocks noChangeArrowheads="1"/>
          </p:cNvSpPr>
          <p:nvPr/>
        </p:nvSpPr>
        <p:spPr bwMode="auto">
          <a:xfrm>
            <a:off x="3821113" y="6415088"/>
            <a:ext cx="1500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Stem cells</a:t>
            </a:r>
          </a:p>
        </p:txBody>
      </p:sp>
      <p:sp>
        <p:nvSpPr>
          <p:cNvPr id="33798" name="Text Box 103"/>
          <p:cNvSpPr txBox="1">
            <a:spLocks noChangeArrowheads="1"/>
          </p:cNvSpPr>
          <p:nvPr/>
        </p:nvSpPr>
        <p:spPr bwMode="auto">
          <a:xfrm>
            <a:off x="6346825" y="6415088"/>
            <a:ext cx="1173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TA cells</a:t>
            </a:r>
          </a:p>
        </p:txBody>
      </p:sp>
      <p:sp>
        <p:nvSpPr>
          <p:cNvPr id="33799" name="Text Box 104"/>
          <p:cNvSpPr txBox="1">
            <a:spLocks noChangeArrowheads="1"/>
          </p:cNvSpPr>
          <p:nvPr/>
        </p:nvSpPr>
        <p:spPr bwMode="auto">
          <a:xfrm>
            <a:off x="1622425" y="6415088"/>
            <a:ext cx="1173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TA cells</a:t>
            </a:r>
          </a:p>
        </p:txBody>
      </p:sp>
      <p:sp>
        <p:nvSpPr>
          <p:cNvPr id="33800" name="Line 105"/>
          <p:cNvSpPr>
            <a:spLocks noChangeShapeType="1"/>
          </p:cNvSpPr>
          <p:nvPr/>
        </p:nvSpPr>
        <p:spPr bwMode="auto">
          <a:xfrm flipH="1">
            <a:off x="2819400" y="6567488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1" name="Line 106"/>
          <p:cNvSpPr>
            <a:spLocks noChangeShapeType="1"/>
          </p:cNvSpPr>
          <p:nvPr/>
        </p:nvSpPr>
        <p:spPr bwMode="auto">
          <a:xfrm flipH="1">
            <a:off x="5334000" y="6567488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2" name="Freeform 64"/>
          <p:cNvSpPr>
            <a:spLocks/>
          </p:cNvSpPr>
          <p:nvPr/>
        </p:nvSpPr>
        <p:spPr bwMode="auto">
          <a:xfrm>
            <a:off x="1066800" y="5486400"/>
            <a:ext cx="228600" cy="609600"/>
          </a:xfrm>
          <a:custGeom>
            <a:avLst/>
            <a:gdLst>
              <a:gd name="T0" fmla="*/ 2147483647 w 256"/>
              <a:gd name="T1" fmla="*/ 2147483647 h 384"/>
              <a:gd name="T2" fmla="*/ 2147483647 w 256"/>
              <a:gd name="T3" fmla="*/ 2147483647 h 384"/>
              <a:gd name="T4" fmla="*/ 2147483647 w 256"/>
              <a:gd name="T5" fmla="*/ 2147483647 h 384"/>
              <a:gd name="T6" fmla="*/ 2147483647 w 256"/>
              <a:gd name="T7" fmla="*/ 2147483647 h 384"/>
              <a:gd name="T8" fmla="*/ 2147483647 w 256"/>
              <a:gd name="T9" fmla="*/ 2147483647 h 384"/>
              <a:gd name="T10" fmla="*/ 2147483647 w 256"/>
              <a:gd name="T11" fmla="*/ 2147483647 h 384"/>
              <a:gd name="T12" fmla="*/ 2147483647 w 256"/>
              <a:gd name="T13" fmla="*/ 0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6"/>
              <a:gd name="T22" fmla="*/ 0 h 384"/>
              <a:gd name="T23" fmla="*/ 256 w 256"/>
              <a:gd name="T24" fmla="*/ 384 h 3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6" h="384">
                <a:moveTo>
                  <a:pt x="208" y="384"/>
                </a:moveTo>
                <a:cubicBezTo>
                  <a:pt x="176" y="372"/>
                  <a:pt x="144" y="360"/>
                  <a:pt x="112" y="336"/>
                </a:cubicBezTo>
                <a:cubicBezTo>
                  <a:pt x="80" y="312"/>
                  <a:pt x="32" y="272"/>
                  <a:pt x="16" y="240"/>
                </a:cubicBezTo>
                <a:cubicBezTo>
                  <a:pt x="0" y="208"/>
                  <a:pt x="8" y="168"/>
                  <a:pt x="16" y="144"/>
                </a:cubicBezTo>
                <a:cubicBezTo>
                  <a:pt x="24" y="120"/>
                  <a:pt x="40" y="112"/>
                  <a:pt x="64" y="96"/>
                </a:cubicBezTo>
                <a:cubicBezTo>
                  <a:pt x="88" y="80"/>
                  <a:pt x="128" y="64"/>
                  <a:pt x="160" y="48"/>
                </a:cubicBezTo>
                <a:cubicBezTo>
                  <a:pt x="192" y="32"/>
                  <a:pt x="224" y="16"/>
                  <a:pt x="25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3" name="Freeform 64"/>
          <p:cNvSpPr>
            <a:spLocks/>
          </p:cNvSpPr>
          <p:nvPr/>
        </p:nvSpPr>
        <p:spPr bwMode="auto">
          <a:xfrm>
            <a:off x="990600" y="4724400"/>
            <a:ext cx="228600" cy="609600"/>
          </a:xfrm>
          <a:custGeom>
            <a:avLst/>
            <a:gdLst>
              <a:gd name="T0" fmla="*/ 2147483647 w 256"/>
              <a:gd name="T1" fmla="*/ 2147483647 h 384"/>
              <a:gd name="T2" fmla="*/ 2147483647 w 256"/>
              <a:gd name="T3" fmla="*/ 2147483647 h 384"/>
              <a:gd name="T4" fmla="*/ 2147483647 w 256"/>
              <a:gd name="T5" fmla="*/ 2147483647 h 384"/>
              <a:gd name="T6" fmla="*/ 2147483647 w 256"/>
              <a:gd name="T7" fmla="*/ 2147483647 h 384"/>
              <a:gd name="T8" fmla="*/ 2147483647 w 256"/>
              <a:gd name="T9" fmla="*/ 2147483647 h 384"/>
              <a:gd name="T10" fmla="*/ 2147483647 w 256"/>
              <a:gd name="T11" fmla="*/ 2147483647 h 384"/>
              <a:gd name="T12" fmla="*/ 2147483647 w 256"/>
              <a:gd name="T13" fmla="*/ 0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6"/>
              <a:gd name="T22" fmla="*/ 0 h 384"/>
              <a:gd name="T23" fmla="*/ 256 w 256"/>
              <a:gd name="T24" fmla="*/ 384 h 3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6" h="384">
                <a:moveTo>
                  <a:pt x="208" y="384"/>
                </a:moveTo>
                <a:cubicBezTo>
                  <a:pt x="176" y="372"/>
                  <a:pt x="144" y="360"/>
                  <a:pt x="112" y="336"/>
                </a:cubicBezTo>
                <a:cubicBezTo>
                  <a:pt x="80" y="312"/>
                  <a:pt x="32" y="272"/>
                  <a:pt x="16" y="240"/>
                </a:cubicBezTo>
                <a:cubicBezTo>
                  <a:pt x="0" y="208"/>
                  <a:pt x="8" y="168"/>
                  <a:pt x="16" y="144"/>
                </a:cubicBezTo>
                <a:cubicBezTo>
                  <a:pt x="24" y="120"/>
                  <a:pt x="40" y="112"/>
                  <a:pt x="64" y="96"/>
                </a:cubicBezTo>
                <a:cubicBezTo>
                  <a:pt x="88" y="80"/>
                  <a:pt x="128" y="64"/>
                  <a:pt x="160" y="48"/>
                </a:cubicBezTo>
                <a:cubicBezTo>
                  <a:pt x="192" y="32"/>
                  <a:pt x="224" y="16"/>
                  <a:pt x="25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4" name="Rectangle 108"/>
          <p:cNvSpPr>
            <a:spLocks noChangeArrowheads="1"/>
          </p:cNvSpPr>
          <p:nvPr/>
        </p:nvSpPr>
        <p:spPr bwMode="auto">
          <a:xfrm>
            <a:off x="152400" y="2586097"/>
            <a:ext cx="8839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tabLst>
                <a:tab pos="404813" algn="l"/>
              </a:tabLst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2.) Multiple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actors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determine how the stem cells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replicate and keratinocytes differentiate,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such as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  <a:b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  <a:tabLst>
                <a:tab pos="404813" algn="l"/>
              </a:tabLst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β-catenin (free, non-cadherin related type):</a:t>
            </a:r>
          </a:p>
          <a:p>
            <a:pPr lvl="2">
              <a:buFont typeface="Arial" charset="0"/>
              <a:buChar char="•"/>
              <a:tabLst>
                <a:tab pos="404813" algn="l"/>
              </a:tabLst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Increases stem cell population &amp; hair follicle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development</a:t>
            </a:r>
          </a:p>
          <a:p>
            <a:pPr lvl="2">
              <a:buFont typeface="Arial" charset="0"/>
              <a:buChar char="•"/>
              <a:tabLst>
                <a:tab pos="404813" algn="l"/>
              </a:tabLst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Elevated in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Pilomatricomas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&amp;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Trichofolliculomas</a:t>
            </a: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  <a:tabLst>
                <a:tab pos="404813" algn="l"/>
              </a:tabLst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Hedgehog pathway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9600" cy="590550"/>
          </a:xfrm>
        </p:spPr>
        <p:txBody>
          <a:bodyPr/>
          <a:lstStyle/>
          <a:p>
            <a:pPr algn="ctr"/>
            <a:r>
              <a:rPr lang="en-US" sz="3200" u="sng" dirty="0" smtClean="0">
                <a:latin typeface="Times New Roman" charset="0"/>
                <a:ea typeface="Times New Roman" charset="0"/>
                <a:cs typeface="Times New Roman" charset="0"/>
              </a:rPr>
              <a:t>Hedgehog Pathway</a:t>
            </a:r>
            <a:br>
              <a:rPr lang="en-US" sz="3200" u="sng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200" u="sng" dirty="0" smtClean="0">
                <a:latin typeface="Times New Roman" charset="0"/>
                <a:ea typeface="Times New Roman" charset="0"/>
                <a:cs typeface="Times New Roman" charset="0"/>
              </a:rPr>
              <a:t>(Normal operation </a:t>
            </a:r>
            <a:r>
              <a:rPr lang="en-US" sz="3200" u="sng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– </a:t>
            </a:r>
            <a:r>
              <a:rPr lang="en-US" sz="3200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Inactive</a:t>
            </a:r>
            <a:r>
              <a:rPr lang="en-US" sz="3200" u="sng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0" name="Rectangle 3"/>
          <p:cNvSpPr txBox="1">
            <a:spLocks/>
          </p:cNvSpPr>
          <p:nvPr/>
        </p:nvSpPr>
        <p:spPr bwMode="auto">
          <a:xfrm>
            <a:off x="76200" y="5334000"/>
            <a:ext cx="906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u="sng" dirty="0" smtClean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Inactive Pathway: 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PTCH inhibits activity of SMO (smoothened) &amp; stops pathway activation</a:t>
            </a:r>
            <a:endParaRPr lang="en-US" sz="2000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8435"/>
          <a:stretch/>
        </p:blipFill>
        <p:spPr>
          <a:xfrm>
            <a:off x="1295400" y="1243108"/>
            <a:ext cx="6400800" cy="439569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124200" y="2362200"/>
            <a:ext cx="1143000" cy="304800"/>
          </a:xfrm>
          <a:prstGeom prst="ellipse">
            <a:avLst/>
          </a:prstGeom>
          <a:noFill/>
          <a:ln w="698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&quot;No&quot; Symbol 2"/>
          <p:cNvSpPr/>
          <p:nvPr/>
        </p:nvSpPr>
        <p:spPr>
          <a:xfrm>
            <a:off x="4343400" y="3733800"/>
            <a:ext cx="1066800" cy="838200"/>
          </a:xfrm>
          <a:prstGeom prst="noSmoking">
            <a:avLst/>
          </a:prstGeom>
          <a:solidFill>
            <a:srgbClr val="FF0000">
              <a:alpha val="4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276600"/>
            <a:ext cx="182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PTCH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“smothers”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SMO and is the “Brake”, so no signal!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98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/>
          </p:cNvSpPr>
          <p:nvPr/>
        </p:nvSpPr>
        <p:spPr bwMode="auto">
          <a:xfrm>
            <a:off x="76200" y="5486400"/>
            <a:ext cx="906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u="sng" dirty="0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Active Pathway: 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Hedgehog ligand (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Hh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) inhibits PTCH, which causes de-repression of SMO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6755"/>
          <a:stretch/>
        </p:blipFill>
        <p:spPr>
          <a:xfrm>
            <a:off x="1371600" y="1192839"/>
            <a:ext cx="6248400" cy="436976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763000" cy="590550"/>
          </a:xfrm>
        </p:spPr>
        <p:txBody>
          <a:bodyPr/>
          <a:lstStyle/>
          <a:p>
            <a:pPr algn="ctr"/>
            <a:r>
              <a:rPr lang="en-US" sz="3200" u="sng" dirty="0" smtClean="0">
                <a:latin typeface="Times New Roman" charset="0"/>
                <a:ea typeface="Times New Roman" charset="0"/>
                <a:cs typeface="Times New Roman" charset="0"/>
              </a:rPr>
              <a:t>Hedgehog </a:t>
            </a:r>
            <a:r>
              <a:rPr lang="en-US" sz="3200" u="sng" dirty="0">
                <a:latin typeface="Times New Roman" charset="0"/>
                <a:ea typeface="Times New Roman" charset="0"/>
                <a:cs typeface="Times New Roman" charset="0"/>
              </a:rPr>
              <a:t>Pathway</a:t>
            </a:r>
            <a:br>
              <a:rPr lang="en-US" sz="3200" u="sng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200" u="sng" dirty="0">
                <a:latin typeface="Times New Roman" charset="0"/>
                <a:ea typeface="Times New Roman" charset="0"/>
                <a:cs typeface="Times New Roman" charset="0"/>
              </a:rPr>
              <a:t>(Normal operation – </a:t>
            </a:r>
            <a:r>
              <a:rPr lang="en-US" sz="3200" u="sng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Active)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86000" y="2286000"/>
            <a:ext cx="457200" cy="381000"/>
            <a:chOff x="2286000" y="2286000"/>
            <a:chExt cx="457200" cy="381000"/>
          </a:xfrm>
        </p:grpSpPr>
        <p:sp>
          <p:nvSpPr>
            <p:cNvPr id="2" name="Dodecagon 1"/>
            <p:cNvSpPr/>
            <p:nvPr/>
          </p:nvSpPr>
          <p:spPr>
            <a:xfrm>
              <a:off x="2286000" y="2286000"/>
              <a:ext cx="457200" cy="381000"/>
            </a:xfrm>
            <a:prstGeom prst="dodecago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86000" y="2286000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 smtClean="0">
                  <a:latin typeface="Times New Roman"/>
                  <a:cs typeface="Times New Roman"/>
                </a:rPr>
                <a:t>Hh</a:t>
              </a:r>
              <a:endParaRPr lang="en-US" sz="14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5" name="Multiply 4"/>
          <p:cNvSpPr/>
          <p:nvPr/>
        </p:nvSpPr>
        <p:spPr>
          <a:xfrm>
            <a:off x="3429000" y="2209800"/>
            <a:ext cx="533400" cy="533400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4572000" y="3276600"/>
            <a:ext cx="533400" cy="762000"/>
          </a:xfrm>
          <a:prstGeom prst="down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78260" y="3886200"/>
            <a:ext cx="2341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5A839"/>
                </a:solidFill>
              </a:rPr>
              <a:t>Hedgehop “picks on” PTCH,</a:t>
            </a:r>
            <a:r>
              <a:rPr lang="en-US" dirty="0">
                <a:solidFill>
                  <a:srgbClr val="55A839"/>
                </a:solidFill>
              </a:rPr>
              <a:t> </a:t>
            </a:r>
            <a:r>
              <a:rPr lang="en-US" dirty="0" smtClean="0">
                <a:solidFill>
                  <a:srgbClr val="55A839"/>
                </a:solidFill>
              </a:rPr>
              <a:t>which allows SMO to get busy (“gas peddle”)!</a:t>
            </a:r>
            <a:endParaRPr lang="en-US" dirty="0">
              <a:solidFill>
                <a:srgbClr val="55A8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49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299"/>
          <a:stretch/>
        </p:blipFill>
        <p:spPr>
          <a:xfrm>
            <a:off x="1143000" y="1716974"/>
            <a:ext cx="6629400" cy="5060410"/>
          </a:xfrm>
          <a:prstGeom prst="rect">
            <a:avLst/>
          </a:prstGeom>
        </p:spPr>
      </p:pic>
      <p:sp>
        <p:nvSpPr>
          <p:cNvPr id="10" name="Rectangle 3"/>
          <p:cNvSpPr txBox="1">
            <a:spLocks/>
          </p:cNvSpPr>
          <p:nvPr/>
        </p:nvSpPr>
        <p:spPr bwMode="auto">
          <a:xfrm>
            <a:off x="0" y="1066800"/>
            <a:ext cx="906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algn="ctr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Arial"/>
              <a:buChar char="•"/>
              <a:defRPr/>
            </a:pPr>
            <a:r>
              <a:rPr lang="en-US" sz="2000" dirty="0" smtClean="0">
                <a:latin typeface="Constantia" charset="0"/>
                <a:ea typeface="ＭＳ Ｐゴシック" charset="-128"/>
                <a:cs typeface="ＭＳ Ｐゴシック" charset="-128"/>
              </a:rPr>
              <a:t>Depending on the tissue type, defects in the hedgehog pathway causes an increased risk of various cancers (</a:t>
            </a:r>
            <a:r>
              <a:rPr lang="en-US" sz="2000" u="sng" dirty="0" smtClean="0">
                <a:latin typeface="Constantia" charset="0"/>
                <a:ea typeface="ＭＳ Ｐゴシック" charset="-128"/>
                <a:cs typeface="ＭＳ Ｐゴシック" charset="-128"/>
              </a:rPr>
              <a:t>not</a:t>
            </a:r>
            <a:r>
              <a:rPr lang="en-US" sz="2000" dirty="0" smtClean="0">
                <a:latin typeface="Constantia" charset="0"/>
                <a:ea typeface="ＭＳ Ｐゴシック" charset="-128"/>
                <a:cs typeface="ＭＳ Ｐゴシック" charset="-128"/>
              </a:rPr>
              <a:t> just BCC).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763000" cy="590550"/>
          </a:xfrm>
        </p:spPr>
        <p:txBody>
          <a:bodyPr/>
          <a:lstStyle/>
          <a:p>
            <a:pPr algn="ctr"/>
            <a:r>
              <a:rPr lang="en-US" sz="3200" u="sng" dirty="0" smtClean="0">
                <a:latin typeface="Times New Roman" charset="0"/>
                <a:ea typeface="Times New Roman" charset="0"/>
                <a:cs typeface="Times New Roman" charset="0"/>
              </a:rPr>
              <a:t>Hedgehog Pathway </a:t>
            </a:r>
            <a:r>
              <a:rPr lang="en-US" sz="3200" u="sng" dirty="0" err="1" smtClean="0">
                <a:latin typeface="Times New Roman" charset="0"/>
                <a:ea typeface="Times New Roman" charset="0"/>
                <a:cs typeface="Times New Roman" charset="0"/>
              </a:rPr>
              <a:t>Misregulation</a:t>
            </a:r>
            <a:r>
              <a:rPr lang="en-US" sz="3200" u="sng" dirty="0" smtClean="0">
                <a:latin typeface="Times New Roman" charset="0"/>
                <a:ea typeface="Times New Roman" charset="0"/>
                <a:cs typeface="Times New Roman" charset="0"/>
              </a:rPr>
              <a:t> &amp; Cancer Risk</a:t>
            </a:r>
          </a:p>
        </p:txBody>
      </p:sp>
    </p:spTree>
    <p:extLst>
      <p:ext uri="{BB962C8B-B14F-4D97-AF65-F5344CB8AC3E}">
        <p14:creationId xmlns:p14="http://schemas.microsoft.com/office/powerpoint/2010/main" val="364423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/>
          </p:cNvSpPr>
          <p:nvPr/>
        </p:nvSpPr>
        <p:spPr bwMode="auto">
          <a:xfrm>
            <a:off x="0" y="510540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PTCH Mutation: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SMO is not inhibited, so leads to risk of basal cell carcinoma,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medulloblastoma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rhabdomyosarcoma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, etc.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Thus, </a:t>
            </a:r>
            <a:r>
              <a:rPr lang="en-US" sz="2000" i="1" u="sng" dirty="0" smtClean="0">
                <a:latin typeface="Times New Roman" charset="0"/>
                <a:ea typeface="Times New Roman" charset="0"/>
                <a:cs typeface="Times New Roman" charset="0"/>
              </a:rPr>
              <a:t>PTCH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can be considered a </a:t>
            </a: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tumor suppressor gene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(“brake”) &amp; </a:t>
            </a:r>
            <a:r>
              <a:rPr lang="en-US" sz="2000" i="1" u="sng" dirty="0" smtClean="0">
                <a:latin typeface="Times New Roman" charset="0"/>
                <a:ea typeface="Times New Roman" charset="0"/>
                <a:cs typeface="Times New Roman" charset="0"/>
              </a:rPr>
              <a:t>SMO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as </a:t>
            </a: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oncogenic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(“gas peddle”)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762"/>
          <a:stretch/>
        </p:blipFill>
        <p:spPr>
          <a:xfrm>
            <a:off x="1422400" y="1139576"/>
            <a:ext cx="6197600" cy="419442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590550"/>
          </a:xfrm>
        </p:spPr>
        <p:txBody>
          <a:bodyPr/>
          <a:lstStyle/>
          <a:p>
            <a:pPr algn="ctr"/>
            <a:r>
              <a:rPr lang="en-US" sz="3200" u="sng" dirty="0" smtClean="0">
                <a:latin typeface="Times New Roman" charset="0"/>
                <a:ea typeface="Times New Roman" charset="0"/>
                <a:cs typeface="Times New Roman" charset="0"/>
              </a:rPr>
              <a:t>Hedgehog Pathway &amp; BCC</a:t>
            </a:r>
          </a:p>
        </p:txBody>
      </p:sp>
    </p:spTree>
    <p:extLst>
      <p:ext uri="{BB962C8B-B14F-4D97-AF65-F5344CB8AC3E}">
        <p14:creationId xmlns:p14="http://schemas.microsoft.com/office/powerpoint/2010/main" val="297537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229600" cy="590550"/>
          </a:xfrm>
        </p:spPr>
        <p:txBody>
          <a:bodyPr/>
          <a:lstStyle/>
          <a:p>
            <a:pPr algn="ctr"/>
            <a:r>
              <a:rPr lang="en-US" sz="3600" u="sng" dirty="0" smtClean="0">
                <a:latin typeface="Times New Roman" charset="0"/>
                <a:ea typeface="Times New Roman" charset="0"/>
                <a:cs typeface="Times New Roman" charset="0"/>
              </a:rPr>
              <a:t>Basal Cell Carcinoma Therapy</a:t>
            </a:r>
          </a:p>
        </p:txBody>
      </p:sp>
      <p:sp>
        <p:nvSpPr>
          <p:cNvPr id="10" name="Rectangle 3"/>
          <p:cNvSpPr txBox="1">
            <a:spLocks/>
          </p:cNvSpPr>
          <p:nvPr/>
        </p:nvSpPr>
        <p:spPr bwMode="auto">
          <a:xfrm>
            <a:off x="110976" y="5334000"/>
            <a:ext cx="9067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u="sng" dirty="0" err="1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Vismodegib</a:t>
            </a:r>
            <a:r>
              <a:rPr lang="en-US" sz="2000" u="sng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:</a:t>
            </a:r>
            <a:r>
              <a:rPr lang="en-US" sz="2000" u="sng" dirty="0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Inhibits PTCH and SMO mutation activations by inhibition of SMO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Uses:  Advanced or metastatic BCC and possibly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Gorlin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syndrome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Side effect:  Increased risk of SCC/KA’s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235" b="13391"/>
          <a:stretch/>
        </p:blipFill>
        <p:spPr>
          <a:xfrm>
            <a:off x="990600" y="914400"/>
            <a:ext cx="6950031" cy="45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981200"/>
            <a:ext cx="7851648" cy="18288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7200" dirty="0" smtClean="0"/>
              <a:t>Epidermal </a:t>
            </a:r>
            <a:br>
              <a:rPr lang="en-US" sz="7200" dirty="0" smtClean="0"/>
            </a:br>
            <a:r>
              <a:rPr lang="en-US" sz="7200" dirty="0" smtClean="0"/>
              <a:t>Cell Connections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590550"/>
          </a:xfrm>
        </p:spPr>
        <p:txBody>
          <a:bodyPr/>
          <a:lstStyle/>
          <a:p>
            <a:pPr algn="ctr"/>
            <a:r>
              <a:rPr lang="en-US" u="sng" smtClean="0">
                <a:latin typeface="Times New Roman" charset="0"/>
                <a:ea typeface="Times New Roman" charset="0"/>
                <a:cs typeface="Times New Roman" charset="0"/>
              </a:rPr>
              <a:t>Embryogenesis Basic Timeline</a:t>
            </a:r>
          </a:p>
        </p:txBody>
      </p:sp>
      <p:sp>
        <p:nvSpPr>
          <p:cNvPr id="22531" name="Rectangle 3"/>
          <p:cNvSpPr txBox="1">
            <a:spLocks/>
          </p:cNvSpPr>
          <p:nvPr/>
        </p:nvSpPr>
        <p:spPr bwMode="auto">
          <a:xfrm>
            <a:off x="152400" y="1447800"/>
            <a:ext cx="8991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By 4</a:t>
            </a:r>
            <a:r>
              <a:rPr lang="en-US" sz="1600" baseline="30000" dirty="0">
                <a:latin typeface="Times New Roman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 Week = Single cell layer of epithelium seen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5</a:t>
            </a:r>
            <a:r>
              <a:rPr lang="en-US" sz="1600" baseline="30000" dirty="0">
                <a:latin typeface="Times New Roman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  week = Epithelium differentiates into two layers (Periderm &amp; germinal/basal layer)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4">
                  <a:lumMod val="50000"/>
                </a:schemeClr>
              </a:buClr>
              <a:buSzPct val="95000"/>
              <a:buFont typeface="Wingdings 2" charset="2"/>
              <a:buChar char=""/>
            </a:pP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6</a:t>
            </a:r>
            <a:r>
              <a:rPr lang="en-US" sz="1600" baseline="30000" dirty="0">
                <a:latin typeface="Times New Roman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 Week = Langerhans cells migrate to epidermis</a:t>
            </a:r>
            <a:b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</a:br>
            <a:endParaRPr lang="en-US" sz="12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7</a:t>
            </a:r>
            <a:r>
              <a:rPr lang="en-US" sz="1600" baseline="30000" dirty="0">
                <a:latin typeface="Times New Roman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 Week = Melanocytes migrate to epidermis (Week 14, </a:t>
            </a:r>
            <a:r>
              <a:rPr lang="en-US" sz="1600" dirty="0" err="1">
                <a:latin typeface="Times New Roman" charset="0"/>
                <a:ea typeface="ＭＳ Ｐゴシック" charset="-128"/>
                <a:cs typeface="ＭＳ Ｐゴシック" charset="-128"/>
              </a:rPr>
              <a:t>melanosomes</a:t>
            </a: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 seen)</a:t>
            </a:r>
            <a:b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</a:br>
            <a:endParaRPr lang="en-US" sz="12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4">
                  <a:lumMod val="50000"/>
                </a:schemeClr>
              </a:buClr>
              <a:buSzPct val="95000"/>
              <a:buFont typeface="Wingdings 2" charset="2"/>
              <a:buChar char=""/>
            </a:pP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8</a:t>
            </a:r>
            <a:r>
              <a:rPr lang="en-US" sz="1600" baseline="30000" dirty="0">
                <a:latin typeface="Times New Roman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 Week = Nails develop (</a:t>
            </a:r>
            <a:r>
              <a:rPr lang="en-US" sz="1600" dirty="0" err="1">
                <a:latin typeface="Times New Roman" charset="0"/>
                <a:ea typeface="ＭＳ Ｐゴシック" charset="-128"/>
                <a:cs typeface="ＭＳ Ｐゴシック" charset="-128"/>
              </a:rPr>
              <a:t>hyponychium</a:t>
            </a: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 keratinize 1</a:t>
            </a:r>
            <a:r>
              <a:rPr lang="en-US" sz="1600" baseline="30000" dirty="0">
                <a:latin typeface="Times New Roman" charset="0"/>
                <a:ea typeface="ＭＳ Ｐゴシック" charset="-128"/>
                <a:cs typeface="ＭＳ Ｐゴシック" charset="-128"/>
              </a:rPr>
              <a:t>st</a:t>
            </a: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 around Week 11)</a:t>
            </a:r>
            <a:b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</a:br>
            <a:endParaRPr lang="en-US" sz="16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3"/>
              </a:buClr>
              <a:buSzPct val="95000"/>
              <a:buFont typeface="Wingdings 2" charset="2"/>
              <a:buChar char=""/>
            </a:pP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9</a:t>
            </a:r>
            <a:r>
              <a:rPr lang="en-US" sz="1600" baseline="30000" dirty="0">
                <a:latin typeface="Times New Roman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- 11</a:t>
            </a:r>
            <a:r>
              <a:rPr lang="en-US" sz="1600" baseline="30000" dirty="0">
                <a:latin typeface="Times New Roman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  Week = Hair follicles develop</a:t>
            </a:r>
            <a:b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</a:br>
            <a:endParaRPr lang="en-US" sz="16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4">
                  <a:lumMod val="50000"/>
                </a:schemeClr>
              </a:buClr>
              <a:buSzPct val="95000"/>
              <a:buFont typeface="Wingdings 2" charset="2"/>
              <a:buChar char=""/>
            </a:pP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14</a:t>
            </a:r>
            <a:r>
              <a:rPr lang="en-US" sz="1600" baseline="30000" dirty="0">
                <a:latin typeface="Times New Roman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 Week = Sebaceous &amp; </a:t>
            </a:r>
            <a:r>
              <a:rPr lang="en-US" sz="1600" dirty="0" err="1">
                <a:latin typeface="Times New Roman" charset="0"/>
                <a:ea typeface="ＭＳ Ｐゴシック" charset="-128"/>
                <a:cs typeface="ＭＳ Ｐゴシック" charset="-128"/>
              </a:rPr>
              <a:t>Eccrine</a:t>
            </a: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 glands develop</a:t>
            </a:r>
            <a:b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</a:br>
            <a:endParaRPr lang="en-US" sz="12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3"/>
              </a:buClr>
              <a:buSzPct val="95000"/>
              <a:buFont typeface="Wingdings 2" charset="2"/>
              <a:buChar char=""/>
            </a:pP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22-24</a:t>
            </a:r>
            <a:r>
              <a:rPr lang="en-US" sz="1600" baseline="30000" dirty="0">
                <a:latin typeface="Times New Roman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 Week = Epidermis keratinize (starting on head &amp; palm/soles</a:t>
            </a:r>
            <a:r>
              <a:rPr lang="en-US" sz="16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)</a:t>
            </a:r>
            <a:br>
              <a:rPr lang="en-US" sz="1600" dirty="0" smtClean="0">
                <a:latin typeface="Times New Roman" charset="0"/>
                <a:ea typeface="ＭＳ Ｐゴシック" charset="-128"/>
                <a:cs typeface="ＭＳ Ｐゴシック" charset="-128"/>
              </a:rPr>
            </a:br>
            <a:endParaRPr lang="en-US" sz="12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3"/>
              </a:buClr>
              <a:buSzPct val="95000"/>
              <a:buFont typeface="Wingdings 2" charset="2"/>
              <a:buChar char=""/>
            </a:pP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24</a:t>
            </a:r>
            <a:r>
              <a:rPr lang="en-US" sz="1600" baseline="30000" dirty="0">
                <a:latin typeface="Times New Roman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 Week = Apocrine glands develop</a:t>
            </a:r>
            <a:b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</a:br>
            <a:endParaRPr lang="en-US" sz="12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3"/>
              </a:buClr>
              <a:buSzPct val="95000"/>
              <a:buFont typeface="Wingdings 2" charset="2"/>
              <a:buChar char=""/>
            </a:pP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Around 32</a:t>
            </a:r>
            <a:r>
              <a:rPr lang="en-US" sz="1600" baseline="30000" dirty="0">
                <a:latin typeface="Times New Roman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 Week = Similar to adult skin</a:t>
            </a:r>
            <a:b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</a:br>
            <a:endParaRPr lang="en-US" sz="12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4">
                  <a:lumMod val="50000"/>
                </a:schemeClr>
              </a:buClr>
              <a:buSzPct val="95000"/>
              <a:buFont typeface="Wingdings 2" charset="2"/>
              <a:buChar char=""/>
            </a:pPr>
            <a:r>
              <a:rPr lang="en-US" sz="1600" dirty="0">
                <a:latin typeface="Times New Roman" charset="0"/>
                <a:ea typeface="ＭＳ Ｐゴシック" charset="-128"/>
                <a:cs typeface="ＭＳ Ｐゴシック" charset="-128"/>
              </a:rPr>
              <a:t>3 Weeks Post-partum = Barrier function completely </a:t>
            </a:r>
            <a:r>
              <a:rPr lang="en-US" sz="16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developed</a:t>
            </a:r>
            <a:endParaRPr lang="en-US" sz="1600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371600" y="2817813"/>
            <a:ext cx="2133600" cy="158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447800" y="3733800"/>
            <a:ext cx="1143000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0" y="4800600"/>
            <a:ext cx="3048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38400" y="6704013"/>
            <a:ext cx="3505200" cy="158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562600" y="64008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4">
                  <a:lumMod val="50000"/>
                </a:schemeClr>
              </a:buClr>
              <a:buSzPct val="95000"/>
            </a:pPr>
            <a:r>
              <a:rPr lang="en-US" sz="16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…….</a:t>
            </a:r>
            <a:r>
              <a:rPr lang="en-US" sz="1600" i="1" dirty="0">
                <a:latin typeface="Times New Roman" charset="0"/>
                <a:ea typeface="ＭＳ Ｐゴシック" charset="-128"/>
                <a:cs typeface="ＭＳ Ｐゴシック" charset="-128"/>
              </a:rPr>
              <a:t>thus, during this time</a:t>
            </a:r>
            <a:r>
              <a:rPr lang="en-US" sz="1600" i="1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……</a:t>
            </a:r>
            <a:endParaRPr lang="en-US" sz="1600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47" y="1905000"/>
            <a:ext cx="3357253" cy="4343400"/>
          </a:xfrm>
          <a:prstGeom prst="rect">
            <a:avLst/>
          </a:prstGeom>
        </p:spPr>
      </p:pic>
      <p:sp>
        <p:nvSpPr>
          <p:cNvPr id="20" name="TextBox 15"/>
          <p:cNvSpPr txBox="1">
            <a:spLocks noChangeArrowheads="1"/>
          </p:cNvSpPr>
          <p:nvPr/>
        </p:nvSpPr>
        <p:spPr bwMode="auto">
          <a:xfrm flipH="1">
            <a:off x="1371600" y="6031468"/>
            <a:ext cx="182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Image from</a:t>
            </a:r>
            <a:r>
              <a:rPr lang="en-US" sz="900" dirty="0" smtClean="0">
                <a:latin typeface="Times New Roman" charset="0"/>
                <a:ea typeface="Times New Roman" charset="0"/>
                <a:cs typeface="Times New Roman" charset="0"/>
              </a:rPr>
              <a:t> Wikimedia Commons, created by </a:t>
            </a:r>
            <a:r>
              <a:rPr lang="en-US" sz="900" dirty="0" err="1" smtClean="0">
                <a:latin typeface="Times New Roman" charset="0"/>
                <a:ea typeface="Times New Roman" charset="0"/>
                <a:cs typeface="Times New Roman" charset="0"/>
              </a:rPr>
              <a:t>LadyofHats</a:t>
            </a:r>
            <a:endParaRPr lang="en-US" sz="9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8105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Types of Cell Connections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5334000" cy="762000"/>
          </a:xfrm>
        </p:spPr>
        <p:txBody>
          <a:bodyPr/>
          <a:lstStyle/>
          <a:p>
            <a:r>
              <a:rPr lang="en-US" sz="1600" u="sng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Tight junctions </a:t>
            </a: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= Form at the apical end of lateral membranes forming paracellular diffusion barriers</a:t>
            </a:r>
            <a:b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1600"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1988" name="Picture 3" descr="types of adhesions"/>
          <p:cNvPicPr>
            <a:picLocks noChangeAspect="1" noChangeArrowheads="1"/>
          </p:cNvPicPr>
          <p:nvPr/>
        </p:nvPicPr>
        <p:blipFill>
          <a:blip r:embed="rId4"/>
          <a:srcRect l="12666" t="4482" r="28667" b="42033"/>
          <a:stretch>
            <a:fillRect/>
          </a:stretch>
        </p:blipFill>
        <p:spPr bwMode="auto">
          <a:xfrm>
            <a:off x="5257800" y="1830388"/>
            <a:ext cx="3733800" cy="39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8"/>
          <p:cNvSpPr>
            <a:spLocks noChangeArrowheads="1"/>
          </p:cNvSpPr>
          <p:nvPr/>
        </p:nvSpPr>
        <p:spPr bwMode="auto">
          <a:xfrm>
            <a:off x="8610600" y="2133600"/>
            <a:ext cx="419100" cy="3937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9"/>
          <p:cNvSpPr>
            <a:spLocks noChangeArrowheads="1"/>
          </p:cNvSpPr>
          <p:nvPr/>
        </p:nvSpPr>
        <p:spPr bwMode="auto">
          <a:xfrm>
            <a:off x="5334000" y="2197100"/>
            <a:ext cx="419100" cy="3937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0" name="TextBox 15"/>
          <p:cNvSpPr txBox="1">
            <a:spLocks noChangeArrowheads="1"/>
          </p:cNvSpPr>
          <p:nvPr/>
        </p:nvSpPr>
        <p:spPr bwMode="auto">
          <a:xfrm flipH="1">
            <a:off x="6172200" y="5943600"/>
            <a:ext cx="213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Image from 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www.nature.com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2"/>
      <p:bldP spid="13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5334000" cy="2286000"/>
          </a:xfrm>
        </p:spPr>
        <p:txBody>
          <a:bodyPr/>
          <a:lstStyle/>
          <a:p>
            <a:r>
              <a:rPr lang="en-US" sz="1600" u="sng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Tight junctions </a:t>
            </a: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= Form at the apical end of lateral membranes forming paracellular diffusion barriers</a:t>
            </a:r>
            <a:b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1600"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600" u="sng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Gap junctions </a:t>
            </a: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= Intercellular channels between adjacent cells that allow the direct passage of low molecular weight metabolites between cells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Connexins </a:t>
            </a:r>
          </a:p>
          <a:p>
            <a:endParaRPr lang="en-US" sz="1600" u="sng"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194050"/>
            <a:ext cx="3912563" cy="2749550"/>
          </a:xfrm>
          <a:prstGeom prst="rect">
            <a:avLst/>
          </a:prstGeom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8105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Types of Cell Connections</a:t>
            </a:r>
          </a:p>
        </p:txBody>
      </p:sp>
      <p:pic>
        <p:nvPicPr>
          <p:cNvPr id="41988" name="Picture 3" descr="types of adhesions"/>
          <p:cNvPicPr>
            <a:picLocks noChangeAspect="1" noChangeArrowheads="1"/>
          </p:cNvPicPr>
          <p:nvPr/>
        </p:nvPicPr>
        <p:blipFill>
          <a:blip r:embed="rId4"/>
          <a:srcRect l="12666" t="4482" r="28667" b="42033"/>
          <a:stretch>
            <a:fillRect/>
          </a:stretch>
        </p:blipFill>
        <p:spPr bwMode="auto">
          <a:xfrm>
            <a:off x="5257800" y="1830388"/>
            <a:ext cx="3733800" cy="39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6"/>
          <p:cNvSpPr>
            <a:spLocks noChangeArrowheads="1"/>
          </p:cNvSpPr>
          <p:nvPr/>
        </p:nvSpPr>
        <p:spPr bwMode="auto">
          <a:xfrm>
            <a:off x="8534400" y="4495800"/>
            <a:ext cx="503238" cy="5334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0" name="TextBox 15"/>
          <p:cNvSpPr txBox="1">
            <a:spLocks noChangeArrowheads="1"/>
          </p:cNvSpPr>
          <p:nvPr/>
        </p:nvSpPr>
        <p:spPr bwMode="auto">
          <a:xfrm flipH="1">
            <a:off x="6172200" y="5943600"/>
            <a:ext cx="213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Image from 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www.nature.com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 flipH="1">
            <a:off x="1295400" y="5726668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Image from</a:t>
            </a:r>
            <a:r>
              <a:rPr lang="en-US" sz="900" dirty="0" smtClean="0">
                <a:latin typeface="Times New Roman" charset="0"/>
                <a:ea typeface="Times New Roman" charset="0"/>
                <a:cs typeface="Times New Roman" charset="0"/>
              </a:rPr>
              <a:t> Wikimedia Commons, created by </a:t>
            </a:r>
            <a:r>
              <a:rPr lang="en-US" sz="900" dirty="0" err="1" smtClean="0">
                <a:latin typeface="Times New Roman" charset="0"/>
                <a:ea typeface="Times New Roman" charset="0"/>
                <a:cs typeface="Times New Roman" charset="0"/>
              </a:rPr>
              <a:t>LadyofHats</a:t>
            </a:r>
            <a:endParaRPr lang="en-US" sz="9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8105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Types of Cell Connections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5334000" cy="3200400"/>
          </a:xfrm>
        </p:spPr>
        <p:txBody>
          <a:bodyPr/>
          <a:lstStyle/>
          <a:p>
            <a:r>
              <a:rPr lang="en-US" sz="1600" u="sng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Tight junctions </a:t>
            </a: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= Form at the apical end of lateral membranes forming paracellular diffusion barriers</a:t>
            </a:r>
            <a:b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1600"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600" u="sng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Gap junctions </a:t>
            </a: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= Intercellular channels between adjacent cells that allow the direct passage of low molecular weight metabolites between cells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Connexins </a:t>
            </a:r>
          </a:p>
          <a:p>
            <a:endParaRPr lang="en-US" sz="1600" u="sng"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600" u="sng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Adherens junctions </a:t>
            </a: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= Adhesion site that links the </a:t>
            </a:r>
            <a:r>
              <a:rPr lang="en-US" sz="1600" u="sng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actin</a:t>
            </a: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cytoskeletal components of two cells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Important in cell signaling also</a:t>
            </a:r>
            <a:b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1600"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1988" name="Picture 3" descr="types of adhesions"/>
          <p:cNvPicPr>
            <a:picLocks noChangeAspect="1" noChangeArrowheads="1"/>
          </p:cNvPicPr>
          <p:nvPr/>
        </p:nvPicPr>
        <p:blipFill>
          <a:blip r:embed="rId3"/>
          <a:srcRect l="12666" t="4482" r="28667" b="42033"/>
          <a:stretch>
            <a:fillRect/>
          </a:stretch>
        </p:blipFill>
        <p:spPr bwMode="auto">
          <a:xfrm>
            <a:off x="5257800" y="1830388"/>
            <a:ext cx="3733800" cy="39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9"/>
          <p:cNvSpPr>
            <a:spLocks noChangeArrowheads="1"/>
          </p:cNvSpPr>
          <p:nvPr/>
        </p:nvSpPr>
        <p:spPr bwMode="auto">
          <a:xfrm>
            <a:off x="8534400" y="2438400"/>
            <a:ext cx="531813" cy="449263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Oval 20"/>
          <p:cNvSpPr>
            <a:spLocks noChangeArrowheads="1"/>
          </p:cNvSpPr>
          <p:nvPr/>
        </p:nvSpPr>
        <p:spPr bwMode="auto">
          <a:xfrm>
            <a:off x="5259388" y="2514600"/>
            <a:ext cx="531812" cy="449263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0" name="TextBox 15"/>
          <p:cNvSpPr txBox="1">
            <a:spLocks noChangeArrowheads="1"/>
          </p:cNvSpPr>
          <p:nvPr/>
        </p:nvSpPr>
        <p:spPr bwMode="auto">
          <a:xfrm flipH="1">
            <a:off x="6172200" y="5943600"/>
            <a:ext cx="213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Image from 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www.nature.com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4056743"/>
            <a:ext cx="2438400" cy="2801257"/>
          </a:xfrm>
          <a:prstGeom prst="rect">
            <a:avLst/>
          </a:prstGeom>
        </p:spPr>
      </p:pic>
      <p:sp>
        <p:nvSpPr>
          <p:cNvPr id="22" name="TextBox 15"/>
          <p:cNvSpPr txBox="1">
            <a:spLocks noChangeArrowheads="1"/>
          </p:cNvSpPr>
          <p:nvPr/>
        </p:nvSpPr>
        <p:spPr bwMode="auto">
          <a:xfrm flipH="1">
            <a:off x="2514600" y="6519446"/>
            <a:ext cx="1905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>
                <a:latin typeface="Times New Roman" charset="0"/>
                <a:ea typeface="Times New Roman" charset="0"/>
                <a:cs typeface="Times New Roman" charset="0"/>
              </a:rPr>
              <a:t>Image from</a:t>
            </a:r>
            <a:r>
              <a:rPr lang="en-US" sz="800" dirty="0" smtClean="0">
                <a:latin typeface="Times New Roman" charset="0"/>
                <a:ea typeface="Times New Roman" charset="0"/>
                <a:cs typeface="Times New Roman" charset="0"/>
              </a:rPr>
              <a:t> Wikimedia Commons, created by </a:t>
            </a:r>
            <a:r>
              <a:rPr lang="en-US" sz="800" dirty="0" err="1" smtClean="0">
                <a:latin typeface="Times New Roman" charset="0"/>
                <a:ea typeface="Times New Roman" charset="0"/>
                <a:cs typeface="Times New Roman" charset="0"/>
              </a:rPr>
              <a:t>LadyofHats</a:t>
            </a:r>
            <a:endParaRPr lang="en-US" sz="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2" grpId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5334000" cy="5715000"/>
          </a:xfrm>
        </p:spPr>
        <p:txBody>
          <a:bodyPr/>
          <a:lstStyle/>
          <a:p>
            <a:r>
              <a:rPr lang="en-US" sz="1600" u="sng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Tight junctions </a:t>
            </a: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= Form at the apical end of lateral membranes forming paracellular diffusion barriers</a:t>
            </a:r>
            <a:b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1600"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600" u="sng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Gap junctions </a:t>
            </a: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= Intercellular channels between adjacent cells that allow the direct passage of low molecular weight metabolites between cells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Connexins </a:t>
            </a:r>
          </a:p>
          <a:p>
            <a:endParaRPr lang="en-US" sz="1600" u="sng"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600" u="sng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Adherens junctions </a:t>
            </a: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= Adhesion site that links the </a:t>
            </a:r>
            <a:r>
              <a:rPr lang="en-US" sz="1600" u="sng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actin</a:t>
            </a: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cytoskeletal components of two cells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Important in cell signaling also</a:t>
            </a:r>
            <a:b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1600"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600" u="sng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Desmosomes</a:t>
            </a: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= Adhesion site that links the keratin cytoskeletal components of two cells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Desmocollin, desmoglein, etc.</a:t>
            </a:r>
            <a:b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1600"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600" u="sng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Hemidesmosomes </a:t>
            </a: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= Adhesion site that links the keratin cytoskeletal components of a cell to extracellular matrix (basement membrane)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BPAG1, BPAG2, Plectin, etc.</a:t>
            </a:r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8105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Types of Cell Connections</a:t>
            </a:r>
          </a:p>
        </p:txBody>
      </p:sp>
      <p:pic>
        <p:nvPicPr>
          <p:cNvPr id="41988" name="Picture 3" descr="types of adhesions"/>
          <p:cNvPicPr>
            <a:picLocks noChangeAspect="1" noChangeArrowheads="1"/>
          </p:cNvPicPr>
          <p:nvPr/>
        </p:nvPicPr>
        <p:blipFill>
          <a:blip r:embed="rId3"/>
          <a:srcRect l="12666" t="4482" r="28667" b="42033"/>
          <a:stretch>
            <a:fillRect/>
          </a:stretch>
        </p:blipFill>
        <p:spPr bwMode="auto">
          <a:xfrm>
            <a:off x="5257800" y="1830388"/>
            <a:ext cx="3733800" cy="39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7924800" y="5410200"/>
            <a:ext cx="392113" cy="555625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6096000" y="5410200"/>
            <a:ext cx="382588" cy="555625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8535988" y="3076575"/>
            <a:ext cx="531812" cy="504825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8534400" y="5029200"/>
            <a:ext cx="503238" cy="5334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5259388" y="2971800"/>
            <a:ext cx="531812" cy="588963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5257800" y="5029200"/>
            <a:ext cx="531813" cy="504825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0" name="TextBox 15"/>
          <p:cNvSpPr txBox="1">
            <a:spLocks noChangeArrowheads="1"/>
          </p:cNvSpPr>
          <p:nvPr/>
        </p:nvSpPr>
        <p:spPr bwMode="auto">
          <a:xfrm flipH="1">
            <a:off x="6172200" y="5943600"/>
            <a:ext cx="213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Image from 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www.nature.com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915400" cy="514350"/>
          </a:xfrm>
        </p:spPr>
        <p:txBody>
          <a:bodyPr/>
          <a:lstStyle/>
          <a:p>
            <a:pPr algn="ctr"/>
            <a:r>
              <a:rPr lang="en-US" sz="3600" dirty="0" smtClean="0">
                <a:latin typeface="Times New Roman"/>
                <a:cs typeface="Times New Roman"/>
              </a:rPr>
              <a:t>Another Connection – Aquaporin 3 (AQP3)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763000" cy="1143000"/>
          </a:xfrm>
        </p:spPr>
        <p:txBody>
          <a:bodyPr/>
          <a:lstStyle/>
          <a:p>
            <a:r>
              <a:rPr lang="en-US" dirty="0" err="1" smtClean="0">
                <a:latin typeface="Times New Roman"/>
                <a:cs typeface="Times New Roman"/>
              </a:rPr>
              <a:t>Transmembrane</a:t>
            </a:r>
            <a:r>
              <a:rPr lang="en-US" dirty="0" smtClean="0">
                <a:latin typeface="Times New Roman"/>
                <a:cs typeface="Times New Roman"/>
              </a:rPr>
              <a:t> protein channel in the epidermis: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Multiple variants are found in various tissues (i.e., kidneys, eyes, brain, etc.)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755" t="1223" b="27560"/>
          <a:stretch/>
        </p:blipFill>
        <p:spPr>
          <a:xfrm>
            <a:off x="6629400" y="3352800"/>
            <a:ext cx="2162731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400" y="651944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Image from http</a:t>
            </a:r>
            <a:r>
              <a:rPr lang="en-US" sz="800" dirty="0"/>
              <a:t>://</a:t>
            </a:r>
            <a:r>
              <a:rPr lang="en-US" sz="800" dirty="0" err="1"/>
              <a:t>en.wikinoticia.com</a:t>
            </a:r>
            <a:r>
              <a:rPr lang="en-US" sz="800" dirty="0"/>
              <a:t>/lifestyle/psychology/48348-eucerin-aquaporins--revolutionizes-skin-hydration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" y="2667000"/>
            <a:ext cx="6629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imes New Roman"/>
                <a:cs typeface="Times New Roman"/>
              </a:rPr>
              <a:t>Main Function = Water &amp; Glycerol transport</a:t>
            </a:r>
            <a:endParaRPr lang="en-US" sz="2000" dirty="0">
              <a:latin typeface="Times New Roman"/>
              <a:cs typeface="Times New Roman"/>
            </a:endParaRPr>
          </a:p>
          <a:p>
            <a:pPr lvl="1"/>
            <a:r>
              <a:rPr lang="en-US" sz="1800" dirty="0" smtClean="0">
                <a:latin typeface="Times New Roman"/>
                <a:cs typeface="Times New Roman"/>
              </a:rPr>
              <a:t>Also role in hydration, wound repair, cell migration, etc.</a:t>
            </a:r>
            <a:br>
              <a:rPr lang="en-US" sz="1800" dirty="0" smtClean="0">
                <a:latin typeface="Times New Roman"/>
                <a:cs typeface="Times New Roman"/>
              </a:rPr>
            </a:br>
            <a:endParaRPr lang="en-US" sz="18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Increased with various skin stressors/disorders:</a:t>
            </a:r>
          </a:p>
          <a:p>
            <a:pPr lvl="1"/>
            <a:r>
              <a:rPr lang="en-US" sz="2000" dirty="0">
                <a:latin typeface="Times New Roman"/>
                <a:cs typeface="Times New Roman"/>
              </a:rPr>
              <a:t>A</a:t>
            </a:r>
            <a:r>
              <a:rPr lang="en-US" sz="2000" dirty="0" smtClean="0">
                <a:latin typeface="Times New Roman"/>
                <a:cs typeface="Times New Roman"/>
              </a:rPr>
              <a:t>topic dermatitis, medications (retinoic acid), skin carcinoma (such as SCC)</a:t>
            </a:r>
          </a:p>
          <a:p>
            <a:pPr lvl="1"/>
            <a:endParaRPr lang="en-US" sz="1400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Often discussed today in marketing</a:t>
            </a:r>
          </a:p>
        </p:txBody>
      </p:sp>
    </p:spTree>
    <p:extLst>
      <p:ext uri="{BB962C8B-B14F-4D97-AF65-F5344CB8AC3E}">
        <p14:creationId xmlns:p14="http://schemas.microsoft.com/office/powerpoint/2010/main" val="270383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467600" cy="914400"/>
          </a:xfrm>
        </p:spPr>
        <p:txBody>
          <a:bodyPr/>
          <a:lstStyle/>
          <a:p>
            <a:pPr>
              <a:defRPr/>
            </a:pPr>
            <a:r>
              <a:rPr sz="4000" smtClean="0"/>
              <a:t>Cell Connection Images</a:t>
            </a:r>
            <a:endParaRPr sz="4000"/>
          </a:p>
        </p:txBody>
      </p:sp>
      <p:pic>
        <p:nvPicPr>
          <p:cNvPr id="5" name="Picture 6" descr="http://www.erin.utoronto.ca/~w3bio315/picts/lectures/lecture3/Jamsa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295400"/>
            <a:ext cx="297973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2" descr="http://www.erin.utoronto.ca/~w3bio315/picts/lectures/lecture3/JunctionComplex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219200"/>
            <a:ext cx="34671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Brace 6"/>
          <p:cNvSpPr/>
          <p:nvPr/>
        </p:nvSpPr>
        <p:spPr>
          <a:xfrm>
            <a:off x="2438400" y="2590800"/>
            <a:ext cx="457200" cy="609600"/>
          </a:xfrm>
          <a:prstGeom prst="rightBrac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2895600" y="3429000"/>
            <a:ext cx="457200" cy="1219200"/>
          </a:xfrm>
          <a:prstGeom prst="rightBrac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ight Brace 8"/>
          <p:cNvSpPr/>
          <p:nvPr/>
        </p:nvSpPr>
        <p:spPr>
          <a:xfrm>
            <a:off x="2971800" y="4800600"/>
            <a:ext cx="457200" cy="609600"/>
          </a:xfrm>
          <a:prstGeom prst="rightBrac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819400" y="2590800"/>
            <a:ext cx="1295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entury Schoolbook" charset="0"/>
              </a:rPr>
              <a:t>Tight junction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276600" y="3787775"/>
            <a:ext cx="1371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entury Schoolbook" charset="0"/>
              </a:rPr>
              <a:t>Adherens junction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276600" y="4876800"/>
            <a:ext cx="1905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Schoolbook" charset="0"/>
              </a:rPr>
              <a:t>Desmosome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Schoolbook" charset="0"/>
              </a:rPr>
              <a:t>(“High Yield”)</a:t>
            </a:r>
            <a:endParaRPr lang="en-US" sz="20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Schoolbook" charset="0"/>
            </a:endParaRPr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3276600" y="6472238"/>
            <a:ext cx="31924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imes New Roman" charset="0"/>
                <a:ea typeface="Times New Roman" charset="0"/>
                <a:cs typeface="Times New Roman" charset="0"/>
              </a:rPr>
              <a:t>Images from www.utm.utoronto.ca</a:t>
            </a:r>
          </a:p>
          <a:p>
            <a:pPr algn="ctr"/>
            <a:r>
              <a:rPr lang="en-US" sz="1200">
                <a:latin typeface="Times New Roman" charset="0"/>
                <a:ea typeface="Times New Roman" charset="0"/>
                <a:cs typeface="Times New Roman" charset="0"/>
              </a:rPr>
              <a:t>(Lecture by O’Day DH, “Human Cell Biology”)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772400" cy="697992"/>
          </a:xfrm>
        </p:spPr>
        <p:txBody>
          <a:bodyPr/>
          <a:lstStyle/>
          <a:p>
            <a:pPr>
              <a:defRPr/>
            </a:pPr>
            <a:r>
              <a:rPr sz="5400" smtClean="0"/>
              <a:t>Desmosome  Overview</a:t>
            </a:r>
            <a:endParaRPr sz="5400"/>
          </a:p>
        </p:txBody>
      </p:sp>
      <p:pic>
        <p:nvPicPr>
          <p:cNvPr id="45059" name="Picture 3" descr="56FF1edi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863" y="3429000"/>
            <a:ext cx="833913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Box 22"/>
          <p:cNvSpPr txBox="1">
            <a:spLocks noChangeArrowheads="1"/>
          </p:cNvSpPr>
          <p:nvPr/>
        </p:nvSpPr>
        <p:spPr bwMode="auto">
          <a:xfrm>
            <a:off x="2325688" y="6611938"/>
            <a:ext cx="45323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Times New Roman" charset="0"/>
                <a:ea typeface="Times New Roman" charset="0"/>
                <a:cs typeface="Times New Roman" charset="0"/>
              </a:rPr>
              <a:t>© 2003 Elsevier – Bolognia, Jorizzo and Rapini: Dermatology – www.dermtext.com</a:t>
            </a:r>
          </a:p>
        </p:txBody>
      </p:sp>
      <p:sp>
        <p:nvSpPr>
          <p:cNvPr id="45061" name="TextBox 7"/>
          <p:cNvSpPr txBox="1">
            <a:spLocks noChangeArrowheads="1"/>
          </p:cNvSpPr>
          <p:nvPr/>
        </p:nvSpPr>
        <p:spPr bwMode="auto">
          <a:xfrm>
            <a:off x="228600" y="874713"/>
            <a:ext cx="86106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>
                <a:latin typeface="Times New Roman" charset="0"/>
                <a:ea typeface="Times New Roman" charset="0"/>
                <a:cs typeface="Times New Roman" charset="0"/>
              </a:rPr>
              <a:t>Transmembrane proteins: </a:t>
            </a:r>
          </a:p>
          <a:p>
            <a:pPr lvl="1">
              <a:buFont typeface="Arial" charset="0"/>
              <a:buChar char="•"/>
            </a:pPr>
            <a:r>
              <a:rPr lang="en-US" sz="2000">
                <a:latin typeface="Times New Roman" charset="0"/>
                <a:ea typeface="Times New Roman" charset="0"/>
                <a:cs typeface="Times New Roman" charset="0"/>
              </a:rPr>
              <a:t> Desmoglein 1 (160 kDa) &amp; 3 (130 kDa)</a:t>
            </a:r>
          </a:p>
          <a:p>
            <a:pPr lvl="1">
              <a:buFont typeface="Arial" charset="0"/>
              <a:buChar char="•"/>
            </a:pPr>
            <a:r>
              <a:rPr lang="en-US" sz="2000">
                <a:latin typeface="Times New Roman" charset="0"/>
                <a:ea typeface="Times New Roman" charset="0"/>
                <a:cs typeface="Times New Roman" charset="0"/>
              </a:rPr>
              <a:t> Desmocollins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Times New Roman" charset="0"/>
                <a:ea typeface="Times New Roman" charset="0"/>
                <a:cs typeface="Times New Roman" charset="0"/>
              </a:rPr>
              <a:t> Intracellular proteins:</a:t>
            </a:r>
          </a:p>
          <a:p>
            <a:pPr lvl="1">
              <a:buFont typeface="Arial" charset="0"/>
              <a:buChar char="•"/>
            </a:pPr>
            <a:r>
              <a:rPr lang="en-US" sz="2000">
                <a:latin typeface="Times New Roman" charset="0"/>
                <a:ea typeface="Times New Roman" charset="0"/>
                <a:cs typeface="Times New Roman" charset="0"/>
              </a:rPr>
              <a:t> Plakoglobin</a:t>
            </a:r>
          </a:p>
          <a:p>
            <a:pPr lvl="1">
              <a:buFont typeface="Arial" charset="0"/>
              <a:buChar char="•"/>
            </a:pPr>
            <a:r>
              <a:rPr lang="en-US" sz="2000">
                <a:latin typeface="Times New Roman" charset="0"/>
                <a:ea typeface="Times New Roman" charset="0"/>
                <a:cs typeface="Times New Roman" charset="0"/>
              </a:rPr>
              <a:t> Plakophilin</a:t>
            </a:r>
          </a:p>
          <a:p>
            <a:pPr lvl="1">
              <a:buFont typeface="Arial" charset="0"/>
              <a:buChar char="•"/>
            </a:pPr>
            <a:r>
              <a:rPr lang="en-US" sz="2000">
                <a:latin typeface="Times New Roman" charset="0"/>
                <a:ea typeface="Times New Roman" charset="0"/>
                <a:cs typeface="Times New Roman" charset="0"/>
              </a:rPr>
              <a:t> Desmoplakins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Times New Roman" charset="0"/>
                <a:ea typeface="Times New Roman" charset="0"/>
                <a:cs typeface="Times New Roman" charset="0"/>
              </a:rPr>
              <a:t> Structure support = Keratin filaments (i.e., tonofilaments)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24200" y="3810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Intracellular-side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38216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Extracellular-side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850392"/>
          </a:xfrm>
        </p:spPr>
        <p:txBody>
          <a:bodyPr/>
          <a:lstStyle/>
          <a:p>
            <a:pPr>
              <a:defRPr/>
            </a:pPr>
            <a:r>
              <a:rPr sz="4000" dirty="0" smtClean="0"/>
              <a:t>Adherens junction vs. Desmosome</a:t>
            </a:r>
            <a:endParaRPr sz="4000" dirty="0"/>
          </a:p>
        </p:txBody>
      </p:sp>
      <p:pic>
        <p:nvPicPr>
          <p:cNvPr id="4" name="Picture 3" descr="Desmosom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938" y="3168650"/>
            <a:ext cx="8374062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1143000"/>
          <a:ext cx="88392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3962400"/>
                <a:gridCol w="25908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Times New Roman"/>
                          <a:cs typeface="Times New Roman"/>
                        </a:rPr>
                        <a:t>Adherens</a:t>
                      </a:r>
                      <a:r>
                        <a:rPr lang="en-US" sz="1600" baseline="0" dirty="0" smtClean="0">
                          <a:latin typeface="Times New Roman"/>
                          <a:cs typeface="Times New Roman"/>
                        </a:rPr>
                        <a:t> Junction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Times New Roman"/>
                          <a:cs typeface="Times New Roman"/>
                        </a:rPr>
                        <a:t>Desmosome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u="none" dirty="0" smtClean="0">
                          <a:latin typeface="Times New Roman"/>
                          <a:cs typeface="Times New Roman"/>
                        </a:rPr>
                        <a:t>Structure support</a:t>
                      </a:r>
                      <a:endParaRPr lang="en-US" sz="1600" b="0" i="1" u="none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u="none" dirty="0" err="1" smtClean="0">
                          <a:latin typeface="Times New Roman"/>
                          <a:cs typeface="Times New Roman"/>
                        </a:rPr>
                        <a:t>Cytoplasmic</a:t>
                      </a:r>
                      <a:r>
                        <a:rPr lang="en-US" sz="1600" b="0" i="1" u="none" baseline="0" dirty="0" smtClean="0">
                          <a:latin typeface="Times New Roman"/>
                          <a:cs typeface="Times New Roman"/>
                        </a:rPr>
                        <a:t> proteins</a:t>
                      </a:r>
                      <a:endParaRPr lang="en-US" sz="1600" b="0" i="1" u="none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u="none" dirty="0" err="1" smtClean="0">
                          <a:latin typeface="Times New Roman"/>
                          <a:cs typeface="Times New Roman"/>
                        </a:rPr>
                        <a:t>Transmembrane</a:t>
                      </a:r>
                      <a:r>
                        <a:rPr lang="en-US" sz="1600" b="0" i="1" u="none" dirty="0" smtClean="0">
                          <a:latin typeface="Times New Roman"/>
                          <a:cs typeface="Times New Roman"/>
                        </a:rPr>
                        <a:t> proteins</a:t>
                      </a:r>
                      <a:endParaRPr lang="en-US" sz="1600" b="0" i="1" u="none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u="none" dirty="0" smtClean="0">
                          <a:latin typeface="Times New Roman"/>
                          <a:cs typeface="Times New Roman"/>
                        </a:rPr>
                        <a:t>Epidermal Cells</a:t>
                      </a:r>
                      <a:r>
                        <a:rPr lang="en-US" sz="1600" b="0" i="1" u="none" baseline="0" dirty="0" smtClean="0">
                          <a:latin typeface="Times New Roman"/>
                          <a:cs typeface="Times New Roman"/>
                        </a:rPr>
                        <a:t> involved</a:t>
                      </a:r>
                      <a:endParaRPr lang="en-US" sz="1600" b="0" i="1" u="none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733800" y="15240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Actin</a:t>
            </a:r>
            <a:endParaRPr lang="en-US" sz="16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6600" y="15240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Keratin</a:t>
            </a:r>
            <a:endParaRPr lang="en-US" sz="16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1871246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Plakoglobin, </a:t>
            </a:r>
            <a:r>
              <a:rPr lang="en-US" sz="16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Plakophilin</a:t>
            </a:r>
            <a:endParaRPr lang="en-US" sz="16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19050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Plakoglobin, Catenins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77000" y="22860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Desmoglein, Desmocollin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95600" y="2286000"/>
            <a:ext cx="30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Cadherins (i.e., E-cadherin)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8400" y="2667000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Keratinocytes, Melanocytes, Langerhans cells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0400" y="26670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Keratinocytes</a:t>
            </a:r>
            <a:endParaRPr lang="en-US" sz="16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533400" y="3886200"/>
            <a:ext cx="609600" cy="381000"/>
          </a:xfrm>
          <a:prstGeom prst="ellipse">
            <a:avLst/>
          </a:prstGeom>
          <a:noFill/>
          <a:ln w="3175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4495800" y="3886200"/>
            <a:ext cx="609600" cy="381000"/>
          </a:xfrm>
          <a:prstGeom prst="ellipse">
            <a:avLst/>
          </a:prstGeom>
          <a:noFill/>
          <a:ln w="3175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1295400" y="4343400"/>
            <a:ext cx="533400" cy="762000"/>
          </a:xfrm>
          <a:prstGeom prst="ellipse">
            <a:avLst/>
          </a:prstGeom>
          <a:noFill/>
          <a:ln w="3175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5181600" y="4343400"/>
            <a:ext cx="914400" cy="838200"/>
          </a:xfrm>
          <a:prstGeom prst="ellipse">
            <a:avLst/>
          </a:prstGeom>
          <a:noFill/>
          <a:ln w="3175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1752600" y="4876800"/>
            <a:ext cx="1371600" cy="533400"/>
          </a:xfrm>
          <a:prstGeom prst="ellipse">
            <a:avLst/>
          </a:prstGeom>
          <a:noFill/>
          <a:ln w="3175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5943600" y="4114800"/>
            <a:ext cx="1447800" cy="1295400"/>
          </a:xfrm>
          <a:prstGeom prst="ellipse">
            <a:avLst/>
          </a:prstGeom>
          <a:noFill/>
          <a:ln w="3175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3608"/>
            <a:ext cx="7772400" cy="850392"/>
          </a:xfrm>
        </p:spPr>
        <p:txBody>
          <a:bodyPr/>
          <a:lstStyle/>
          <a:p>
            <a:pPr>
              <a:defRPr/>
            </a:pPr>
            <a:r>
              <a:rPr sz="4000" smtClean="0"/>
              <a:t>Desmosome Clinical Correlation</a:t>
            </a:r>
            <a:br>
              <a:rPr sz="4000" smtClean="0"/>
            </a:br>
            <a:r>
              <a:rPr sz="3200" smtClean="0"/>
              <a:t>(antibodies &amp; mutations)</a:t>
            </a:r>
            <a:endParaRPr sz="3200"/>
          </a:p>
        </p:txBody>
      </p:sp>
      <p:pic>
        <p:nvPicPr>
          <p:cNvPr id="48131" name="Picture 3" descr="56FF1edi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8600" y="3038475"/>
            <a:ext cx="75692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132" name="AutoShape 4"/>
          <p:cNvCxnSpPr>
            <a:cxnSpLocks noChangeShapeType="1"/>
          </p:cNvCxnSpPr>
          <p:nvPr/>
        </p:nvCxnSpPr>
        <p:spPr bwMode="auto">
          <a:xfrm flipV="1">
            <a:off x="2362200" y="5607050"/>
            <a:ext cx="2" cy="64135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76200" y="3856038"/>
            <a:ext cx="1295400" cy="56356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Paraneoplastic Pemphigus</a:t>
            </a:r>
          </a:p>
        </p:txBody>
      </p:sp>
      <p:cxnSp>
        <p:nvCxnSpPr>
          <p:cNvPr id="48134" name="AutoShape 6"/>
          <p:cNvCxnSpPr>
            <a:cxnSpLocks noChangeShapeType="1"/>
            <a:stCxn id="48133" idx="3"/>
          </p:cNvCxnSpPr>
          <p:nvPr/>
        </p:nvCxnSpPr>
        <p:spPr bwMode="auto">
          <a:xfrm>
            <a:off x="1371600" y="4138613"/>
            <a:ext cx="914400" cy="128587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48135" name="AutoShape 7"/>
          <p:cNvCxnSpPr>
            <a:cxnSpLocks noChangeShapeType="1"/>
            <a:stCxn id="48133" idx="3"/>
          </p:cNvCxnSpPr>
          <p:nvPr/>
        </p:nvCxnSpPr>
        <p:spPr bwMode="auto">
          <a:xfrm>
            <a:off x="1371600" y="4137819"/>
            <a:ext cx="3048000" cy="967581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48136" name="AutoShape 8"/>
          <p:cNvCxnSpPr>
            <a:cxnSpLocks noChangeShapeType="1"/>
            <a:stCxn id="48133" idx="3"/>
          </p:cNvCxnSpPr>
          <p:nvPr/>
        </p:nvCxnSpPr>
        <p:spPr bwMode="auto">
          <a:xfrm>
            <a:off x="1371600" y="4138613"/>
            <a:ext cx="1066800" cy="1042987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48137" name="AutoShape 9"/>
          <p:cNvCxnSpPr>
            <a:cxnSpLocks noChangeShapeType="1"/>
          </p:cNvCxnSpPr>
          <p:nvPr/>
        </p:nvCxnSpPr>
        <p:spPr bwMode="auto">
          <a:xfrm rot="16200000" flipH="1">
            <a:off x="1947863" y="3243263"/>
            <a:ext cx="1741487" cy="1587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</p:cxn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885825" y="2360613"/>
            <a:ext cx="4143375" cy="306387"/>
            <a:chOff x="3122" y="6702"/>
            <a:chExt cx="4366" cy="483"/>
          </a:xfrm>
        </p:grpSpPr>
        <p:cxnSp>
          <p:nvCxnSpPr>
            <p:cNvPr id="48147" name="AutoShape 11"/>
            <p:cNvCxnSpPr>
              <a:cxnSpLocks noChangeShapeType="1"/>
            </p:cNvCxnSpPr>
            <p:nvPr/>
          </p:nvCxnSpPr>
          <p:spPr bwMode="auto">
            <a:xfrm rot="5400000">
              <a:off x="7249" y="6941"/>
              <a:ext cx="477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8148" name="AutoShape 12"/>
            <p:cNvCxnSpPr>
              <a:cxnSpLocks noChangeShapeType="1"/>
            </p:cNvCxnSpPr>
            <p:nvPr/>
          </p:nvCxnSpPr>
          <p:spPr bwMode="auto">
            <a:xfrm rot="5400000">
              <a:off x="2884" y="6947"/>
              <a:ext cx="477" cy="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8149" name="AutoShape 13"/>
            <p:cNvCxnSpPr>
              <a:cxnSpLocks noChangeShapeType="1"/>
            </p:cNvCxnSpPr>
            <p:nvPr/>
          </p:nvCxnSpPr>
          <p:spPr bwMode="auto">
            <a:xfrm rot="5400000" flipV="1">
              <a:off x="5305" y="4996"/>
              <a:ext cx="0" cy="436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</p:cxnSp>
      </p:grpSp>
      <p:sp>
        <p:nvSpPr>
          <p:cNvPr id="48139" name="Text Box 14"/>
          <p:cNvSpPr txBox="1">
            <a:spLocks noChangeArrowheads="1"/>
          </p:cNvSpPr>
          <p:nvPr/>
        </p:nvSpPr>
        <p:spPr bwMode="auto">
          <a:xfrm>
            <a:off x="76200" y="1698625"/>
            <a:ext cx="1752600" cy="73977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400" u="sng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Desmoglein 1:</a:t>
            </a:r>
          </a:p>
          <a:p>
            <a:pPr algn="ctr"/>
            <a:r>
              <a:rPr lang="en-US" sz="12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Pemphigus foliaceus, </a:t>
            </a:r>
            <a:r>
              <a:rPr lang="en-US" sz="1200" u="sng">
                <a:solidFill>
                  <a:srgbClr val="943634"/>
                </a:solidFill>
                <a:latin typeface="Times New Roman" charset="0"/>
                <a:ea typeface="Times New Roman" charset="0"/>
                <a:cs typeface="Times New Roman" charset="0"/>
              </a:rPr>
              <a:t>Toxin</a:t>
            </a:r>
            <a:r>
              <a:rPr lang="en-US" sz="1200">
                <a:solidFill>
                  <a:srgbClr val="943634"/>
                </a:solidFill>
                <a:latin typeface="Times New Roman" charset="0"/>
                <a:ea typeface="Times New Roman" charset="0"/>
                <a:cs typeface="Times New Roman" charset="0"/>
              </a:rPr>
              <a:t> in SSSS</a:t>
            </a:r>
            <a:endParaRPr lang="en-US" sz="12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8140" name="Text Box 15"/>
          <p:cNvSpPr txBox="1">
            <a:spLocks noChangeArrowheads="1"/>
          </p:cNvSpPr>
          <p:nvPr/>
        </p:nvSpPr>
        <p:spPr bwMode="auto">
          <a:xfrm>
            <a:off x="1895475" y="1920875"/>
            <a:ext cx="1990725" cy="51752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400" u="sng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Desmoglein 1 &amp; 3:</a:t>
            </a:r>
          </a:p>
          <a:p>
            <a:pPr algn="ctr"/>
            <a:r>
              <a:rPr lang="en-US" sz="12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PV (mucocutaneous)</a:t>
            </a:r>
          </a:p>
        </p:txBody>
      </p:sp>
      <p:sp>
        <p:nvSpPr>
          <p:cNvPr id="48141" name="Text Box 16"/>
          <p:cNvSpPr txBox="1">
            <a:spLocks noChangeArrowheads="1"/>
          </p:cNvSpPr>
          <p:nvPr/>
        </p:nvSpPr>
        <p:spPr bwMode="auto">
          <a:xfrm>
            <a:off x="3962400" y="1905000"/>
            <a:ext cx="1857375" cy="53340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400" u="sng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Desmoglein 3:</a:t>
            </a:r>
          </a:p>
          <a:p>
            <a:pPr algn="ctr"/>
            <a:r>
              <a:rPr lang="en-US" sz="12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Mucosal-dominant PV</a:t>
            </a:r>
          </a:p>
          <a:p>
            <a:pPr algn="ctr"/>
            <a:endParaRPr lang="en-US" sz="140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48142" name="AutoShape 18"/>
          <p:cNvCxnSpPr>
            <a:cxnSpLocks noChangeShapeType="1"/>
          </p:cNvCxnSpPr>
          <p:nvPr/>
        </p:nvCxnSpPr>
        <p:spPr bwMode="auto">
          <a:xfrm rot="10800000" flipV="1">
            <a:off x="4038600" y="2971800"/>
            <a:ext cx="2438400" cy="167640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8143" name="Text Box 17"/>
          <p:cNvSpPr txBox="1">
            <a:spLocks noChangeArrowheads="1"/>
          </p:cNvSpPr>
          <p:nvPr/>
        </p:nvSpPr>
        <p:spPr bwMode="auto">
          <a:xfrm>
            <a:off x="5921375" y="1828800"/>
            <a:ext cx="3146425" cy="1128713"/>
          </a:xfrm>
          <a:prstGeom prst="rect">
            <a:avLst/>
          </a:prstGeom>
          <a:solidFill>
            <a:srgbClr val="FABF8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400" u="sng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NON-bullous desmosome mutations</a:t>
            </a:r>
            <a:r>
              <a:rPr lang="en-US" sz="1400" u="sng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Symbol" charset="2"/>
              </a:rPr>
              <a:t>      </a:t>
            </a:r>
            <a:r>
              <a:rPr lang="en-US" sz="1400" dirty="0" smtClean="0">
                <a:solidFill>
                  <a:srgbClr val="000000"/>
                </a:solidFill>
                <a:latin typeface="Symbol" charset="2"/>
                <a:ea typeface="Times New Roman" charset="0"/>
                <a:cs typeface="Times New Roman" charset="0"/>
                <a:sym typeface="Symbol" charset="2"/>
              </a:rPr>
              <a:t> </a:t>
            </a:r>
            <a:r>
              <a:rPr lang="en-US" sz="1400" u="sng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Plakoglobin</a:t>
            </a:r>
            <a:r>
              <a:rPr lang="en-US" sz="1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= Naxos disease</a:t>
            </a:r>
            <a:r>
              <a:rPr lang="en-US" sz="1400" i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Symbol" charset="2"/>
                <a:ea typeface="Times New Roman" charset="0"/>
                <a:cs typeface="Times New Roman" charset="0"/>
                <a:sym typeface="Symbol" charset="2"/>
              </a:rPr>
              <a:t>     </a:t>
            </a:r>
            <a:r>
              <a:rPr lang="en-US" sz="1400" u="sng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Desmoplakin</a:t>
            </a:r>
            <a:r>
              <a:rPr lang="en-US" sz="1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= </a:t>
            </a:r>
            <a:r>
              <a:rPr lang="en-US" sz="14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Carvajal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syndrome</a:t>
            </a:r>
          </a:p>
          <a:p>
            <a:pPr algn="ctr"/>
            <a:endParaRPr lang="en-US" sz="1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PPK + Woolly hair + cardiomyopathy</a:t>
            </a:r>
          </a:p>
        </p:txBody>
      </p:sp>
      <p:sp>
        <p:nvSpPr>
          <p:cNvPr id="48144" name="Text Box 3"/>
          <p:cNvSpPr txBox="1">
            <a:spLocks noChangeArrowheads="1"/>
          </p:cNvSpPr>
          <p:nvPr/>
        </p:nvSpPr>
        <p:spPr bwMode="auto">
          <a:xfrm>
            <a:off x="381000" y="6248400"/>
            <a:ext cx="2133600" cy="53340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400" u="sng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Desmocollin</a:t>
            </a:r>
            <a:r>
              <a:rPr lang="en-US" sz="1400" u="sng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:  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IgA 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Pemphigus </a:t>
            </a:r>
            <a:r>
              <a:rPr lang="en-US" sz="1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SPD type)</a:t>
            </a:r>
          </a:p>
        </p:txBody>
      </p:sp>
      <p:cxnSp>
        <p:nvCxnSpPr>
          <p:cNvPr id="48145" name="AutoShape 18"/>
          <p:cNvCxnSpPr>
            <a:cxnSpLocks noChangeShapeType="1"/>
          </p:cNvCxnSpPr>
          <p:nvPr/>
        </p:nvCxnSpPr>
        <p:spPr bwMode="auto">
          <a:xfrm rot="5400000">
            <a:off x="5334000" y="3962400"/>
            <a:ext cx="2133600" cy="15240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8146" name="TextBox 24"/>
          <p:cNvSpPr txBox="1">
            <a:spLocks noChangeArrowheads="1"/>
          </p:cNvSpPr>
          <p:nvPr/>
        </p:nvSpPr>
        <p:spPr bwMode="auto">
          <a:xfrm>
            <a:off x="3041650" y="5926138"/>
            <a:ext cx="45307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Times New Roman" charset="0"/>
                <a:ea typeface="Times New Roman" charset="0"/>
                <a:cs typeface="Times New Roman" charset="0"/>
              </a:rPr>
              <a:t>© 2003 Elsevier – Bolognia, Jorizzo and Rapini: Dermatology – www.dermtext.com</a:t>
            </a:r>
          </a:p>
        </p:txBody>
      </p:sp>
      <p:cxnSp>
        <p:nvCxnSpPr>
          <p:cNvPr id="23" name="AutoShape 4"/>
          <p:cNvCxnSpPr>
            <a:cxnSpLocks noChangeShapeType="1"/>
          </p:cNvCxnSpPr>
          <p:nvPr/>
        </p:nvCxnSpPr>
        <p:spPr bwMode="auto">
          <a:xfrm flipV="1">
            <a:off x="7237413" y="5257800"/>
            <a:ext cx="1589" cy="102235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5791200" y="6248400"/>
            <a:ext cx="3200400" cy="53340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400" u="sng" dirty="0" err="1" smtClean="0">
                <a:solidFill>
                  <a:schemeClr val="bg1"/>
                </a:solidFill>
                <a:latin typeface="Times"/>
                <a:cs typeface="Times"/>
              </a:rPr>
              <a:t>Desmoplakin</a:t>
            </a:r>
            <a:r>
              <a:rPr lang="en-US" sz="1400" u="sng" dirty="0" smtClean="0">
                <a:solidFill>
                  <a:schemeClr val="bg1"/>
                </a:solidFill>
                <a:latin typeface="Times"/>
                <a:cs typeface="Times"/>
              </a:rPr>
              <a:t>:  </a:t>
            </a:r>
            <a:r>
              <a:rPr lang="en-US" sz="1400" dirty="0" smtClean="0">
                <a:solidFill>
                  <a:schemeClr val="bg1"/>
                </a:solidFill>
                <a:latin typeface="Times"/>
                <a:cs typeface="Times"/>
              </a:rPr>
              <a:t>Lethal </a:t>
            </a:r>
            <a:r>
              <a:rPr lang="en-US" sz="1400" dirty="0" err="1">
                <a:solidFill>
                  <a:schemeClr val="bg1"/>
                </a:solidFill>
                <a:latin typeface="Times"/>
                <a:cs typeface="Times"/>
              </a:rPr>
              <a:t>acantholytic</a:t>
            </a:r>
            <a:r>
              <a:rPr lang="en-US" sz="1400" dirty="0">
                <a:solidFill>
                  <a:schemeClr val="bg1"/>
                </a:solidFill>
                <a:latin typeface="Times"/>
                <a:cs typeface="Times"/>
              </a:rPr>
              <a:t> </a:t>
            </a:r>
            <a:endParaRPr lang="en-US" sz="1400" dirty="0" smtClean="0">
              <a:solidFill>
                <a:schemeClr val="bg1"/>
              </a:solidFill>
              <a:latin typeface="Times"/>
              <a:cs typeface="Times"/>
            </a:endParaRPr>
          </a:p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Times"/>
                <a:cs typeface="Times"/>
              </a:rPr>
              <a:t>epidermolysis</a:t>
            </a:r>
            <a:r>
              <a:rPr lang="en-US" sz="1400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Times"/>
                <a:cs typeface="Times"/>
              </a:rPr>
              <a:t>bullosa</a:t>
            </a:r>
            <a:endParaRPr lang="en-US" sz="14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26" name="AutoShape 4"/>
          <p:cNvCxnSpPr>
            <a:cxnSpLocks noChangeShapeType="1"/>
          </p:cNvCxnSpPr>
          <p:nvPr/>
        </p:nvCxnSpPr>
        <p:spPr bwMode="auto">
          <a:xfrm flipV="1">
            <a:off x="5029200" y="4953000"/>
            <a:ext cx="0" cy="132715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2667000" y="6248400"/>
            <a:ext cx="2971800" cy="53340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400" u="sng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Plakophilin</a:t>
            </a:r>
            <a:r>
              <a:rPr lang="en-US" sz="1400" u="sng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sz="1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Ectodermal dysplasia – skin fragility syndrome</a:t>
            </a:r>
            <a:endParaRPr lang="en-US" sz="14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8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 animBg="1"/>
      <p:bldP spid="48139" grpId="0" animBg="1"/>
      <p:bldP spid="48140" grpId="0" animBg="1"/>
      <p:bldP spid="48141" grpId="0" animBg="1"/>
      <p:bldP spid="48143" grpId="0" animBg="1"/>
      <p:bldP spid="48144" grpId="0" animBg="1"/>
      <p:bldP spid="24" grpId="0" animBg="1"/>
      <p:bldP spid="2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552" y="2438400"/>
            <a:ext cx="7851648" cy="18288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7200" dirty="0" smtClean="0"/>
              <a:t>Basement </a:t>
            </a:r>
            <a:br>
              <a:rPr lang="en-US" sz="7200" dirty="0" smtClean="0"/>
            </a:br>
            <a:r>
              <a:rPr lang="en-US" sz="7200" dirty="0" smtClean="0"/>
              <a:t>Membrane Zone</a:t>
            </a:r>
            <a:br>
              <a:rPr lang="en-US" sz="7200" dirty="0" smtClean="0"/>
            </a:br>
            <a:r>
              <a:rPr lang="en-US" sz="7200" dirty="0" smtClean="0"/>
              <a:t>(BMZ)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762000"/>
            <a:ext cx="8915400" cy="2743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latin typeface="Times New Roman"/>
                <a:cs typeface="Times New Roman"/>
              </a:rPr>
              <a:t>Compared with adult skin, neonatal skin has:</a:t>
            </a:r>
          </a:p>
          <a:p>
            <a:pPr eaLnBrk="1" hangingPunct="1">
              <a:buFontTx/>
              <a:buNone/>
            </a:pPr>
            <a:endParaRPr lang="en-US" sz="1400" dirty="0">
              <a:latin typeface="Times New Roman"/>
              <a:cs typeface="Times New Roman"/>
            </a:endParaRPr>
          </a:p>
          <a:p>
            <a:pPr eaLnBrk="1" hangingPunct="1">
              <a:buFontTx/>
              <a:buNone/>
            </a:pPr>
            <a:r>
              <a:rPr lang="en-US" sz="2400" dirty="0">
                <a:latin typeface="Times New Roman"/>
                <a:cs typeface="Times New Roman"/>
              </a:rPr>
              <a:t>	1. Increased percutaneous </a:t>
            </a:r>
            <a:r>
              <a:rPr lang="en-US" sz="2400" dirty="0" smtClean="0">
                <a:latin typeface="Times New Roman"/>
                <a:cs typeface="Times New Roman"/>
              </a:rPr>
              <a:t>absorption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1600" dirty="0" smtClean="0">
                <a:latin typeface="Times New Roman"/>
                <a:cs typeface="Times New Roman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sz="2400" dirty="0">
                <a:latin typeface="Times New Roman"/>
                <a:cs typeface="Times New Roman"/>
              </a:rPr>
              <a:t>	2. Increased transepidermal water </a:t>
            </a:r>
            <a:r>
              <a:rPr lang="en-US" sz="2400" dirty="0" smtClean="0">
                <a:latin typeface="Times New Roman"/>
                <a:cs typeface="Times New Roman"/>
              </a:rPr>
              <a:t>loss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1600" dirty="0" smtClean="0">
                <a:latin typeface="Times New Roman"/>
                <a:cs typeface="Times New Roman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sz="2400" dirty="0">
                <a:latin typeface="Times New Roman"/>
                <a:cs typeface="Times New Roman"/>
              </a:rPr>
              <a:t>	3. Delayed sweating </a:t>
            </a:r>
            <a:r>
              <a:rPr lang="en-US" sz="2400" dirty="0" smtClean="0">
                <a:latin typeface="Times New Roman"/>
                <a:cs typeface="Times New Roman"/>
              </a:rPr>
              <a:t>response</a:t>
            </a:r>
          </a:p>
        </p:txBody>
      </p:sp>
      <p:pic>
        <p:nvPicPr>
          <p:cNvPr id="23555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248400" y="1371600"/>
            <a:ext cx="1947863" cy="2343081"/>
          </a:xfr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6200" y="365760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 dirty="0" smtClean="0">
                <a:latin typeface="Times New Roman"/>
                <a:ea typeface="ＭＳ Ｐゴシック" charset="-128"/>
                <a:cs typeface="Times New Roman"/>
              </a:rPr>
              <a:t>As </a:t>
            </a:r>
            <a:r>
              <a:rPr lang="en-US" sz="2400" dirty="0">
                <a:latin typeface="Times New Roman"/>
                <a:ea typeface="ＭＳ Ｐゴシック" charset="-128"/>
                <a:cs typeface="Times New Roman"/>
              </a:rPr>
              <a:t>a result, neonatal skin is more sensitive to topical medications</a:t>
            </a:r>
            <a:r>
              <a:rPr lang="en-US" sz="2400" dirty="0" smtClean="0">
                <a:latin typeface="Times New Roman"/>
                <a:ea typeface="ＭＳ Ｐゴシック" charset="-128"/>
                <a:cs typeface="Times New Roman"/>
              </a:rPr>
              <a:t>:</a:t>
            </a:r>
            <a:endParaRPr lang="en-US" sz="2200" dirty="0">
              <a:latin typeface="Times New Roman"/>
              <a:ea typeface="ＭＳ Ｐゴシック" charset="-128"/>
              <a:cs typeface="Times New Roman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66800" y="4185920"/>
          <a:ext cx="70104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Topical</a:t>
                      </a:r>
                      <a:r>
                        <a:rPr lang="en-US" baseline="0" dirty="0" smtClean="0"/>
                        <a:t> medication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Potential Risk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Lidocaine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Toxic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Iodine / Betadine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Hypothyroidism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Isopropyl Alcohol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Cutaneous hemorrhagic necrosis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Prilocaine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Methemoglobinemia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Neomycin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Neural deafness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Silver sulfadiazine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Kernicterus, argyria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 rot="20170715">
            <a:off x="5381188" y="2282451"/>
            <a:ext cx="3745342" cy="646331"/>
          </a:xfrm>
          <a:prstGeom prst="rect">
            <a:avLst/>
          </a:prstGeom>
          <a:solidFill>
            <a:srgbClr val="FF0000"/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If perform a biopsy, 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remember to clean area off afterwards!</a:t>
            </a:r>
            <a:endParaRPr lang="en-US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42544"/>
            <a:ext cx="8001000" cy="90525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>
                <a:cs typeface="Times New Roman" pitchFamily="18" charset="0"/>
              </a:rPr>
              <a:t>Basement Membrane</a:t>
            </a:r>
            <a:endParaRPr dirty="0">
              <a:cs typeface="Times New Roman" pitchFamily="18" charset="0"/>
            </a:endParaRPr>
          </a:p>
        </p:txBody>
      </p:sp>
      <p:sp>
        <p:nvSpPr>
          <p:cNvPr id="51203" name="TextBox 7"/>
          <p:cNvSpPr txBox="1">
            <a:spLocks noChangeArrowheads="1"/>
          </p:cNvSpPr>
          <p:nvPr/>
        </p:nvSpPr>
        <p:spPr bwMode="auto">
          <a:xfrm>
            <a:off x="228600" y="1600200"/>
            <a:ext cx="8610600" cy="455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 dirty="0"/>
              <a:t> </a:t>
            </a:r>
            <a:r>
              <a:rPr lang="en-US" sz="2400" u="sng" dirty="0">
                <a:latin typeface="Times New Roman" charset="0"/>
                <a:ea typeface="Times New Roman" charset="0"/>
                <a:cs typeface="Times New Roman" charset="0"/>
              </a:rPr>
              <a:t>Functions:</a:t>
            </a:r>
            <a:br>
              <a:rPr lang="en-US" sz="2400" u="sng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1200" u="sng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Substrate for attachment of cells</a:t>
            </a:r>
            <a:b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Templates for tissue repair</a:t>
            </a:r>
            <a:b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Matrices for cell migration</a:t>
            </a:r>
            <a:b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Substrata to influence differentiation, morphogenesis &amp; apoptosis of epithelial cell layers</a:t>
            </a:r>
            <a:b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Permeability barriers for cells &amp; macromolecules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18744"/>
            <a:ext cx="8001000" cy="90525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800" smtClean="0">
                <a:cs typeface="Times New Roman" pitchFamily="18" charset="0"/>
              </a:rPr>
              <a:t>Basement Membrane Components</a:t>
            </a:r>
            <a:endParaRPr sz="4800">
              <a:cs typeface="Times New Roman" pitchFamily="18" charset="0"/>
            </a:endParaRPr>
          </a:p>
        </p:txBody>
      </p:sp>
      <p:sp>
        <p:nvSpPr>
          <p:cNvPr id="52227" name="TextBox 7"/>
          <p:cNvSpPr txBox="1">
            <a:spLocks noChangeArrowheads="1"/>
          </p:cNvSpPr>
          <p:nvPr/>
        </p:nvSpPr>
        <p:spPr bwMode="auto">
          <a:xfrm>
            <a:off x="0" y="1600200"/>
            <a:ext cx="861060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u="sng" dirty="0">
                <a:latin typeface="Times New Roman" charset="0"/>
                <a:ea typeface="Times New Roman" charset="0"/>
                <a:cs typeface="Times New Roman" charset="0"/>
              </a:rPr>
              <a:t>Origin of constituents: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Keratinocytes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produce the majority of proteins (ectodermal origin):</a:t>
            </a:r>
          </a:p>
          <a:p>
            <a:pPr lvl="2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u="sng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Plakins</a:t>
            </a:r>
            <a:r>
              <a:rPr lang="en-US" sz="2000" u="sng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(“The Planks”)</a:t>
            </a:r>
          </a:p>
          <a:p>
            <a:pPr lvl="3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Plectin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(500 kDa)</a:t>
            </a:r>
          </a:p>
          <a:p>
            <a:pPr lvl="3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BPAG1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(230 kDa)</a:t>
            </a:r>
          </a:p>
          <a:p>
            <a:pPr lvl="3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Other Plakins in other cellular connections (desmoplakin, etc.)</a:t>
            </a:r>
            <a:b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2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u="sng" dirty="0">
                <a:latin typeface="Times New Roman" charset="0"/>
                <a:ea typeface="Times New Roman" charset="0"/>
                <a:cs typeface="Times New Roman" charset="0"/>
              </a:rPr>
              <a:t>Other proteins:</a:t>
            </a:r>
          </a:p>
          <a:p>
            <a:pPr lvl="3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BPAG2 (180 kDa)</a:t>
            </a:r>
          </a:p>
          <a:p>
            <a:pPr lvl="3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Integrin subunits</a:t>
            </a:r>
          </a:p>
          <a:p>
            <a:pPr lvl="3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Heparan sulfate proteoglycans (esp.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Perlecan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0" y="4876800"/>
            <a:ext cx="8610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Dermal fibroblasts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produce:</a:t>
            </a:r>
          </a:p>
          <a:p>
            <a:pPr lvl="2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Nidogen (“links-things”)</a:t>
            </a:r>
          </a:p>
          <a:p>
            <a:pPr lvl="2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Type IV collagen</a:t>
            </a:r>
          </a:p>
          <a:p>
            <a:pPr lvl="2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Type VII collagen</a:t>
            </a:r>
          </a:p>
        </p:txBody>
      </p:sp>
      <p:pic>
        <p:nvPicPr>
          <p:cNvPr id="5" name="Picture 3" descr="BMZ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5305" y="4191000"/>
            <a:ext cx="283869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sement Membra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14400"/>
            <a:ext cx="5342533" cy="579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6172200" cy="90525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>
                <a:cs typeface="Times New Roman" pitchFamily="18" charset="0"/>
              </a:rPr>
              <a:t>BMZ</a:t>
            </a:r>
            <a:endParaRPr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3600" y="4495800"/>
            <a:ext cx="1219200" cy="228600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33600" y="5181600"/>
            <a:ext cx="1219200" cy="304800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52600" y="6172200"/>
            <a:ext cx="1143000" cy="587513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52600" y="6172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Times"/>
                <a:cs typeface="Times"/>
              </a:rPr>
              <a:t>Sublamina</a:t>
            </a:r>
            <a:r>
              <a:rPr lang="en-US" sz="1400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"/>
                <a:cs typeface="Times"/>
              </a:rPr>
              <a:t>densa</a:t>
            </a:r>
            <a:endParaRPr lang="en-US" sz="14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8" name="Multiply 7"/>
          <p:cNvSpPr/>
          <p:nvPr/>
        </p:nvSpPr>
        <p:spPr>
          <a:xfrm>
            <a:off x="5943600" y="4724400"/>
            <a:ext cx="1143000" cy="60960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Times"/>
                <a:cs typeface="Times"/>
              </a:rPr>
              <a:t>Collagen IV</a:t>
            </a:r>
          </a:p>
          <a:p>
            <a:pPr algn="ctr"/>
            <a:endParaRPr lang="en-US" sz="1000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850392"/>
          </a:xfrm>
        </p:spPr>
        <p:txBody>
          <a:bodyPr/>
          <a:lstStyle/>
          <a:p>
            <a:pPr>
              <a:defRPr/>
            </a:pPr>
            <a:r>
              <a:rPr sz="4800" u="sng" dirty="0" smtClean="0"/>
              <a:t>Focal adherens contact</a:t>
            </a:r>
            <a:endParaRPr sz="4800" u="sng" dirty="0"/>
          </a:p>
        </p:txBody>
      </p:sp>
      <p:sp>
        <p:nvSpPr>
          <p:cNvPr id="54275" name="Text Placeholder 2"/>
          <p:cNvSpPr>
            <a:spLocks noGrp="1"/>
          </p:cNvSpPr>
          <p:nvPr>
            <p:ph type="body" idx="1"/>
          </p:nvPr>
        </p:nvSpPr>
        <p:spPr>
          <a:xfrm>
            <a:off x="381000" y="762000"/>
            <a:ext cx="8686800" cy="53340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sz="2800"/>
              <a:t> Type of</a:t>
            </a:r>
            <a:r>
              <a:rPr lang="en-US" sz="2800" smtClean="0"/>
              <a:t> focal </a:t>
            </a:r>
            <a:r>
              <a:rPr lang="en-US" sz="2800"/>
              <a:t>contact </a:t>
            </a:r>
            <a:r>
              <a:rPr lang="en-US" sz="2800" smtClean="0"/>
              <a:t>junction:</a:t>
            </a:r>
            <a:endParaRPr lang="en-US" sz="2800"/>
          </a:p>
          <a:p>
            <a:pPr lvl="1">
              <a:buFont typeface="Arial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Similar to adherens junction</a:t>
            </a:r>
          </a:p>
          <a:p>
            <a:pPr lvl="1">
              <a:buFont typeface="Arial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Differs from hemidesmosome by:</a:t>
            </a:r>
          </a:p>
          <a:p>
            <a:pPr lvl="2">
              <a:buFont typeface="Arial" charset="0"/>
              <a:buChar char="•"/>
            </a:pPr>
            <a:r>
              <a:rPr lang="en-US" sz="2400">
                <a:solidFill>
                  <a:srgbClr val="FFC000"/>
                </a:solidFill>
              </a:rPr>
              <a:t>Actin</a:t>
            </a:r>
            <a:r>
              <a:rPr lang="en-US" sz="2400">
                <a:solidFill>
                  <a:srgbClr val="FFFFFF"/>
                </a:solidFill>
              </a:rPr>
              <a:t> vs. keratin</a:t>
            </a:r>
          </a:p>
          <a:p>
            <a:pPr lvl="2">
              <a:buFont typeface="Arial" charset="0"/>
              <a:buChar char="•"/>
            </a:pPr>
            <a:r>
              <a:rPr lang="el-GR" sz="2400">
                <a:solidFill>
                  <a:srgbClr val="FFC000"/>
                </a:solidFill>
              </a:rPr>
              <a:t>α</a:t>
            </a:r>
            <a:r>
              <a:rPr lang="en-US" sz="2400">
                <a:solidFill>
                  <a:srgbClr val="FFC000"/>
                </a:solidFill>
              </a:rPr>
              <a:t>3</a:t>
            </a:r>
            <a:r>
              <a:rPr lang="el-GR" sz="2400">
                <a:solidFill>
                  <a:srgbClr val="FFC000"/>
                </a:solidFill>
              </a:rPr>
              <a:t>β</a:t>
            </a:r>
            <a:r>
              <a:rPr lang="en-US" sz="2400">
                <a:solidFill>
                  <a:srgbClr val="FFC000"/>
                </a:solidFill>
              </a:rPr>
              <a:t>1 integrin </a:t>
            </a:r>
            <a:r>
              <a:rPr lang="en-US" sz="2400">
                <a:solidFill>
                  <a:srgbClr val="FFFFFF"/>
                </a:solidFill>
              </a:rPr>
              <a:t>vs. </a:t>
            </a:r>
            <a:r>
              <a:rPr lang="el-GR" sz="2400">
                <a:solidFill>
                  <a:srgbClr val="FFFFFF"/>
                </a:solidFill>
              </a:rPr>
              <a:t>α</a:t>
            </a:r>
            <a:r>
              <a:rPr lang="en-US" sz="2400">
                <a:solidFill>
                  <a:srgbClr val="FFFFFF"/>
                </a:solidFill>
              </a:rPr>
              <a:t>6</a:t>
            </a:r>
            <a:r>
              <a:rPr lang="el-GR" sz="2400">
                <a:solidFill>
                  <a:srgbClr val="FFFFFF"/>
                </a:solidFill>
              </a:rPr>
              <a:t>β</a:t>
            </a:r>
            <a:r>
              <a:rPr lang="en-US" sz="2400">
                <a:solidFill>
                  <a:srgbClr val="FFFFFF"/>
                </a:solidFill>
              </a:rPr>
              <a:t>4</a:t>
            </a:r>
            <a:endParaRPr lang="en-US" sz="2400" smtClean="0">
              <a:solidFill>
                <a:srgbClr val="FFFFFF"/>
              </a:solidFill>
            </a:endParaRPr>
          </a:p>
          <a:p>
            <a:pPr lvl="2">
              <a:buFont typeface="Arial" charset="0"/>
              <a:buChar char="•"/>
            </a:pPr>
            <a:r>
              <a:rPr lang="en-US" sz="2400" smtClean="0">
                <a:solidFill>
                  <a:srgbClr val="FFFFFF"/>
                </a:solidFill>
              </a:rPr>
              <a:t>Associated with </a:t>
            </a:r>
            <a:r>
              <a:rPr lang="en-US" sz="2400" smtClean="0">
                <a:solidFill>
                  <a:schemeClr val="tx1"/>
                </a:solidFill>
              </a:rPr>
              <a:t>Kindlin</a:t>
            </a:r>
            <a:r>
              <a:rPr lang="en-US" sz="2400" smtClean="0">
                <a:solidFill>
                  <a:srgbClr val="FF6600"/>
                </a:solidFill>
              </a:rPr>
              <a:t> </a:t>
            </a:r>
            <a:r>
              <a:rPr lang="en-US" sz="2400" smtClean="0">
                <a:solidFill>
                  <a:srgbClr val="FFFFFF"/>
                </a:solidFill>
              </a:rPr>
              <a:t>protein (Kindler syndrome)</a:t>
            </a: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54276" name="Picture 2" descr="Cell Adhesion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3429000"/>
            <a:ext cx="5105400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20"/>
          <p:cNvSpPr>
            <a:spLocks noChangeArrowheads="1"/>
          </p:cNvSpPr>
          <p:nvPr/>
        </p:nvSpPr>
        <p:spPr bwMode="auto">
          <a:xfrm>
            <a:off x="2438400" y="5638800"/>
            <a:ext cx="762000" cy="762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8" name="Rectangle 5"/>
          <p:cNvSpPr>
            <a:spLocks noChangeArrowheads="1"/>
          </p:cNvSpPr>
          <p:nvPr/>
        </p:nvSpPr>
        <p:spPr bwMode="auto">
          <a:xfrm>
            <a:off x="2693988" y="6629400"/>
            <a:ext cx="30972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Times New Roman" charset="0"/>
                <a:ea typeface="Times New Roman" charset="0"/>
                <a:cs typeface="Times New Roman" charset="0"/>
              </a:rPr>
              <a:t>Image from http://cellbiology.med.unsw.edu.au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sement Membra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7" y="838200"/>
            <a:ext cx="5342533" cy="579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05800" cy="85039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000" u="sng" dirty="0" smtClean="0"/>
              <a:t>The Hemidesmosome</a:t>
            </a:r>
            <a:endParaRPr sz="4000" u="sng" dirty="0"/>
          </a:p>
        </p:txBody>
      </p:sp>
      <p:sp>
        <p:nvSpPr>
          <p:cNvPr id="7" name="Rectangle 6"/>
          <p:cNvSpPr/>
          <p:nvPr/>
        </p:nvSpPr>
        <p:spPr>
          <a:xfrm>
            <a:off x="2743200" y="1600200"/>
            <a:ext cx="1600200" cy="4572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10200" y="1371600"/>
            <a:ext cx="1828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 dirty="0"/>
              <a:t> </a:t>
            </a:r>
            <a:r>
              <a:rPr lang="en-US" sz="1600" dirty="0" err="1">
                <a:latin typeface="Times"/>
                <a:cs typeface="Times"/>
              </a:rPr>
              <a:t>Tonofilaments</a:t>
            </a:r>
            <a:r>
              <a:rPr lang="en-US" sz="1600" dirty="0">
                <a:latin typeface="Times"/>
                <a:cs typeface="Times"/>
              </a:rPr>
              <a:t> 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latin typeface="Times"/>
                <a:cs typeface="Times"/>
              </a:rPr>
              <a:t> Keratin-5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latin typeface="Times"/>
                <a:cs typeface="Times"/>
              </a:rPr>
              <a:t> Keratin-14</a:t>
            </a:r>
            <a:endParaRPr lang="en-US" sz="1200" dirty="0"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2387024"/>
            <a:ext cx="3505200" cy="5847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600" u="sng" dirty="0">
                <a:solidFill>
                  <a:srgbClr val="FFFF00"/>
                </a:solidFill>
                <a:latin typeface="Times"/>
                <a:cs typeface="Times"/>
              </a:rPr>
              <a:t>Blistering genetic disorder:</a:t>
            </a:r>
          </a:p>
          <a:p>
            <a:pPr algn="ctr">
              <a:defRPr/>
            </a:pPr>
            <a:r>
              <a:rPr lang="en-US" sz="1600" dirty="0">
                <a:latin typeface="Times"/>
                <a:cs typeface="Times"/>
              </a:rPr>
              <a:t>Epidermolysis bullosa </a:t>
            </a:r>
            <a:r>
              <a:rPr lang="en-US" sz="1600" dirty="0" smtClean="0">
                <a:latin typeface="Times"/>
                <a:cs typeface="Times"/>
              </a:rPr>
              <a:t>simplex (EBS)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343400" y="2057400"/>
            <a:ext cx="1143000" cy="381000"/>
          </a:xfrm>
          <a:prstGeom prst="straightConnector1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10200" y="2966859"/>
            <a:ext cx="3733800" cy="3416320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en-US" sz="1600" u="sng" dirty="0" smtClean="0">
              <a:latin typeface="Constantia" charset="0"/>
            </a:endParaRPr>
          </a:p>
          <a:p>
            <a:pPr algn="ctr">
              <a:defRPr/>
            </a:pPr>
            <a:r>
              <a:rPr lang="en-US" sz="1600" u="sng" dirty="0">
                <a:solidFill>
                  <a:srgbClr val="FFFF00"/>
                </a:solidFill>
                <a:latin typeface="Times"/>
                <a:cs typeface="Times"/>
              </a:rPr>
              <a:t>Non-blistering conditions: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u="sng" dirty="0">
                <a:latin typeface="Times"/>
                <a:cs typeface="Times"/>
              </a:rPr>
              <a:t> Keratin 5: 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600" dirty="0">
                <a:latin typeface="Times"/>
                <a:cs typeface="Times"/>
              </a:rPr>
              <a:t> Dowling –</a:t>
            </a:r>
            <a:r>
              <a:rPr lang="en-US" sz="1600" dirty="0" smtClean="0">
                <a:latin typeface="Times"/>
                <a:cs typeface="Times"/>
              </a:rPr>
              <a:t>Degos disease</a:t>
            </a:r>
            <a:r>
              <a:rPr lang="en-US" sz="1400" dirty="0" smtClean="0">
                <a:latin typeface="Times"/>
                <a:cs typeface="Times"/>
              </a:rPr>
              <a:t> (DDD) or </a:t>
            </a:r>
            <a:r>
              <a:rPr lang="en-US" sz="1200" dirty="0" smtClean="0">
                <a:latin typeface="Times"/>
                <a:cs typeface="Times"/>
              </a:rPr>
              <a:t>Pigmented reticulate anomaly of the flexures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600" dirty="0">
                <a:latin typeface="Times"/>
                <a:cs typeface="Times"/>
              </a:rPr>
              <a:t> Galli-Galli </a:t>
            </a:r>
            <a:r>
              <a:rPr lang="en-US" sz="1600" dirty="0" smtClean="0">
                <a:latin typeface="Times"/>
                <a:cs typeface="Times"/>
              </a:rPr>
              <a:t>disease </a:t>
            </a:r>
            <a:r>
              <a:rPr lang="en-US" sz="1200" dirty="0" smtClean="0">
                <a:latin typeface="Times"/>
                <a:cs typeface="Times"/>
              </a:rPr>
              <a:t>(DDD histo-variant)</a:t>
            </a:r>
            <a:br>
              <a:rPr lang="en-US" sz="1200" dirty="0" smtClean="0">
                <a:latin typeface="Times"/>
                <a:cs typeface="Times"/>
              </a:rPr>
            </a:br>
            <a:endParaRPr lang="en-US" sz="1200" dirty="0" smtClean="0">
              <a:latin typeface="Times"/>
              <a:cs typeface="Times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1600" u="sng" dirty="0">
                <a:latin typeface="Times"/>
                <a:cs typeface="Times"/>
              </a:rPr>
              <a:t> Keratin 14: </a:t>
            </a:r>
            <a:endParaRPr lang="en-US" sz="1600" u="sng" dirty="0" smtClean="0">
              <a:latin typeface="Times"/>
              <a:cs typeface="Times"/>
            </a:endParaRPr>
          </a:p>
          <a:p>
            <a:pPr lvl="1">
              <a:buFont typeface="Arial" charset="0"/>
              <a:buChar char="•"/>
              <a:defRPr/>
            </a:pPr>
            <a:r>
              <a:rPr lang="en-US" sz="1600" dirty="0">
                <a:latin typeface="Times"/>
                <a:cs typeface="Times"/>
              </a:rPr>
              <a:t> </a:t>
            </a:r>
            <a:r>
              <a:rPr lang="en-US" sz="1600" dirty="0" err="1" smtClean="0">
                <a:latin typeface="Times"/>
                <a:cs typeface="Times"/>
              </a:rPr>
              <a:t>Naegeli</a:t>
            </a:r>
            <a:r>
              <a:rPr lang="en-US" sz="1600" dirty="0" err="1">
                <a:latin typeface="Times"/>
                <a:cs typeface="Times"/>
              </a:rPr>
              <a:t>-Franceschetti-Jadassohn</a:t>
            </a:r>
            <a:r>
              <a:rPr lang="en-US" sz="1600" dirty="0" smtClean="0">
                <a:latin typeface="Times"/>
                <a:cs typeface="Times"/>
              </a:rPr>
              <a:t> (NFJ) syndrome</a:t>
            </a:r>
            <a:endParaRPr lang="en-US" sz="1600" dirty="0">
              <a:latin typeface="Times"/>
              <a:cs typeface="Times"/>
            </a:endParaRPr>
          </a:p>
          <a:p>
            <a:pPr lvl="1">
              <a:buFont typeface="Arial" charset="0"/>
              <a:buChar char="•"/>
              <a:defRPr/>
            </a:pPr>
            <a:r>
              <a:rPr lang="en-US" sz="1600" dirty="0">
                <a:latin typeface="Times"/>
                <a:cs typeface="Times"/>
              </a:rPr>
              <a:t> Dermatopathia </a:t>
            </a:r>
            <a:r>
              <a:rPr lang="en-US" sz="1600" dirty="0" err="1">
                <a:latin typeface="Times"/>
                <a:cs typeface="Times"/>
              </a:rPr>
              <a:t>pigmentosa</a:t>
            </a:r>
            <a:r>
              <a:rPr lang="en-US" sz="1600" dirty="0">
                <a:latin typeface="Times"/>
                <a:cs typeface="Times"/>
              </a:rPr>
              <a:t> </a:t>
            </a:r>
            <a:r>
              <a:rPr lang="en-US" sz="1600" dirty="0" err="1" smtClean="0">
                <a:latin typeface="Times"/>
                <a:cs typeface="Times"/>
              </a:rPr>
              <a:t>reticularis</a:t>
            </a:r>
            <a:r>
              <a:rPr lang="en-US" sz="1600" dirty="0" smtClean="0">
                <a:latin typeface="Times"/>
                <a:cs typeface="Times"/>
              </a:rPr>
              <a:t> (DPR)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600" dirty="0" smtClean="0">
                <a:latin typeface="Times"/>
                <a:cs typeface="Times"/>
              </a:rPr>
              <a:t> In NFJ &amp; DPR, patients lack dermatoglyphics (i.e., fingerprints)</a:t>
            </a:r>
            <a:endParaRPr lang="en-US" sz="1600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2" animBg="1"/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sement Membra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71448"/>
            <a:ext cx="5105400" cy="5534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4008"/>
            <a:ext cx="8305800" cy="85039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400" u="sng" dirty="0" smtClean="0"/>
              <a:t>The Hemidesmosome</a:t>
            </a:r>
            <a:r>
              <a:rPr lang="en-US" sz="4400" u="sng" dirty="0" smtClean="0"/>
              <a:t> </a:t>
            </a:r>
            <a:r>
              <a:rPr lang="en-US" sz="3200" u="sng" dirty="0" smtClean="0"/>
              <a:t>(cont.)</a:t>
            </a:r>
            <a:endParaRPr sz="3200" u="sng" dirty="0"/>
          </a:p>
        </p:txBody>
      </p:sp>
      <p:sp>
        <p:nvSpPr>
          <p:cNvPr id="6" name="Rectangle 5"/>
          <p:cNvSpPr/>
          <p:nvPr/>
        </p:nvSpPr>
        <p:spPr>
          <a:xfrm>
            <a:off x="3276600" y="2667000"/>
            <a:ext cx="609600" cy="5334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14800" y="2667000"/>
            <a:ext cx="609600" cy="5334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553200" y="3048000"/>
            <a:ext cx="2590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u="sng" dirty="0" err="1">
                <a:latin typeface="Times"/>
                <a:cs typeface="Times"/>
              </a:rPr>
              <a:t>Plakin</a:t>
            </a:r>
            <a:r>
              <a:rPr lang="en-US" sz="1600" u="sng" dirty="0">
                <a:latin typeface="Times"/>
                <a:cs typeface="Times"/>
              </a:rPr>
              <a:t> family: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latin typeface="Times"/>
                <a:cs typeface="Times"/>
              </a:rPr>
              <a:t> Cytoplasmic </a:t>
            </a:r>
            <a:r>
              <a:rPr lang="en-US" sz="1600" dirty="0" smtClean="0">
                <a:latin typeface="Times"/>
                <a:cs typeface="Times"/>
              </a:rPr>
              <a:t>plaques:</a:t>
            </a:r>
            <a:endParaRPr lang="en-US" sz="1600" dirty="0">
              <a:latin typeface="Times"/>
              <a:cs typeface="Times"/>
            </a:endParaRPr>
          </a:p>
          <a:p>
            <a:pPr lvl="1">
              <a:buFont typeface="Arial" charset="0"/>
              <a:buChar char="•"/>
            </a:pPr>
            <a:r>
              <a:rPr lang="en-US" sz="1600" dirty="0">
                <a:latin typeface="Times"/>
                <a:cs typeface="Times"/>
              </a:rPr>
              <a:t> The “Planks</a:t>
            </a:r>
            <a:r>
              <a:rPr lang="en-US" sz="1600" dirty="0" smtClean="0">
                <a:latin typeface="Times"/>
                <a:cs typeface="Times"/>
              </a:rPr>
              <a:t>” in basal keratinocytes &amp; BMZ</a:t>
            </a: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latin typeface="Times"/>
                <a:cs typeface="Times"/>
              </a:rPr>
              <a:t> BPAG1 = 230 kDa</a:t>
            </a: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latin typeface="Times"/>
                <a:cs typeface="Times"/>
              </a:rPr>
              <a:t> Plectin = 500 kDa</a:t>
            </a:r>
            <a:br>
              <a:rPr lang="en-US" sz="1600" dirty="0" smtClean="0">
                <a:latin typeface="Times"/>
                <a:cs typeface="Times"/>
              </a:rPr>
            </a:br>
            <a:endParaRPr lang="en-US" sz="1600" dirty="0" smtClean="0">
              <a:latin typeface="Times"/>
              <a:cs typeface="Times"/>
            </a:endParaRPr>
          </a:p>
          <a:p>
            <a:pPr>
              <a:buFont typeface="Arial" charset="0"/>
              <a:buChar char="•"/>
            </a:pPr>
            <a:r>
              <a:rPr lang="en-US" sz="1600" dirty="0">
                <a:latin typeface="Times"/>
                <a:cs typeface="Times"/>
              </a:rPr>
              <a:t> Adhesion points with </a:t>
            </a:r>
            <a:r>
              <a:rPr lang="en-US" sz="1600" dirty="0" smtClean="0">
                <a:latin typeface="Times"/>
                <a:cs typeface="Times"/>
              </a:rPr>
              <a:t>cytoskeleton</a:t>
            </a:r>
            <a:br>
              <a:rPr lang="en-US" sz="1600" dirty="0" smtClean="0">
                <a:latin typeface="Times"/>
                <a:cs typeface="Times"/>
              </a:rPr>
            </a:br>
            <a:endParaRPr lang="en-US" sz="1600" dirty="0" smtClean="0">
              <a:latin typeface="Times"/>
              <a:cs typeface="Times"/>
            </a:endParaRPr>
          </a:p>
          <a:p>
            <a:pPr>
              <a:buFont typeface="Arial" charset="0"/>
              <a:buChar char="•"/>
            </a:pPr>
            <a:r>
              <a:rPr lang="en-US" sz="1600" dirty="0" smtClean="0">
                <a:latin typeface="Times"/>
                <a:cs typeface="Times"/>
              </a:rPr>
              <a:t> More Plakins </a:t>
            </a:r>
            <a:r>
              <a:rPr lang="en-US" sz="1600" dirty="0">
                <a:latin typeface="Times"/>
                <a:cs typeface="Times"/>
              </a:rPr>
              <a:t>present in</a:t>
            </a:r>
            <a:r>
              <a:rPr lang="en-US" sz="1600" dirty="0" smtClean="0">
                <a:latin typeface="Times"/>
                <a:cs typeface="Times"/>
              </a:rPr>
              <a:t> other cell </a:t>
            </a:r>
            <a:r>
              <a:rPr lang="en-US" sz="1600" dirty="0">
                <a:latin typeface="Times"/>
                <a:cs typeface="Times"/>
              </a:rPr>
              <a:t>junctions: 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latin typeface="Times"/>
                <a:cs typeface="Times"/>
              </a:rPr>
              <a:t> Desmoplakin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latin typeface="Times"/>
                <a:cs typeface="Times"/>
              </a:rPr>
              <a:t> </a:t>
            </a:r>
            <a:r>
              <a:rPr lang="en-US" sz="1600" dirty="0" err="1">
                <a:latin typeface="Times"/>
                <a:cs typeface="Times"/>
              </a:rPr>
              <a:t>Periplakin</a:t>
            </a:r>
            <a:endParaRPr lang="en-US" sz="1600" dirty="0">
              <a:latin typeface="Times"/>
              <a:cs typeface="Times"/>
            </a:endParaRPr>
          </a:p>
          <a:p>
            <a:pPr lvl="1">
              <a:buFont typeface="Arial" charset="0"/>
              <a:buChar char="•"/>
            </a:pPr>
            <a:r>
              <a:rPr lang="en-US" sz="1600" dirty="0">
                <a:latin typeface="Times"/>
                <a:cs typeface="Times"/>
              </a:rPr>
              <a:t> </a:t>
            </a:r>
            <a:r>
              <a:rPr lang="en-US" sz="1600" dirty="0" err="1">
                <a:latin typeface="Times"/>
                <a:cs typeface="Times"/>
              </a:rPr>
              <a:t>Envoplakin</a:t>
            </a:r>
            <a:r>
              <a:rPr lang="en-US" sz="1600" dirty="0">
                <a:latin typeface="Times"/>
                <a:cs typeface="Times"/>
              </a:rPr>
              <a:t> 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1600200" y="2895600"/>
            <a:ext cx="1676400" cy="0"/>
          </a:xfrm>
          <a:prstGeom prst="straightConnector1">
            <a:avLst/>
          </a:prstGeom>
          <a:noFill/>
          <a:ln w="19050">
            <a:solidFill>
              <a:srgbClr val="0D0D0D"/>
            </a:solidFill>
            <a:round/>
            <a:headEnd/>
            <a:tailEnd type="triangle" w="med" len="med"/>
          </a:ln>
        </p:spPr>
      </p:cxnSp>
      <p:sp>
        <p:nvSpPr>
          <p:cNvPr id="10" name="TextBox 9"/>
          <p:cNvSpPr txBox="1"/>
          <p:nvPr/>
        </p:nvSpPr>
        <p:spPr>
          <a:xfrm>
            <a:off x="76200" y="2362200"/>
            <a:ext cx="1524000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 smtClean="0">
                <a:solidFill>
                  <a:srgbClr val="FFFF00"/>
                </a:solidFill>
                <a:latin typeface="Times"/>
                <a:ea typeface="+mn-ea"/>
                <a:cs typeface="Times"/>
              </a:rPr>
              <a:t>Antibodies = BP </a:t>
            </a:r>
            <a:r>
              <a:rPr lang="en-US" sz="1600" dirty="0">
                <a:solidFill>
                  <a:srgbClr val="FFFF00"/>
                </a:solidFill>
                <a:latin typeface="Times"/>
                <a:ea typeface="+mn-ea"/>
                <a:cs typeface="Times"/>
              </a:rPr>
              <a:t>&amp; Paraneoplastic </a:t>
            </a:r>
            <a:r>
              <a:rPr lang="en-US" sz="1600" dirty="0" smtClean="0">
                <a:solidFill>
                  <a:srgbClr val="FFFF00"/>
                </a:solidFill>
                <a:latin typeface="Times"/>
                <a:ea typeface="+mn-ea"/>
                <a:cs typeface="Times"/>
              </a:rPr>
              <a:t>pemphigus</a:t>
            </a:r>
            <a:endParaRPr lang="en-US" sz="1600" dirty="0">
              <a:solidFill>
                <a:srgbClr val="FFFF00"/>
              </a:solidFill>
              <a:latin typeface="Times"/>
              <a:ea typeface="+mn-ea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1981200"/>
            <a:ext cx="266700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latin typeface="Times"/>
                <a:ea typeface="+mn-ea"/>
                <a:cs typeface="Times"/>
              </a:rPr>
              <a:t>Mutation = EBS </a:t>
            </a:r>
            <a:r>
              <a:rPr lang="en-US" sz="1600" dirty="0">
                <a:latin typeface="Times"/>
                <a:ea typeface="+mn-ea"/>
                <a:cs typeface="Times"/>
              </a:rPr>
              <a:t>with </a:t>
            </a:r>
            <a:r>
              <a:rPr lang="en-US" sz="1600" dirty="0" smtClean="0">
                <a:latin typeface="Times"/>
                <a:ea typeface="+mn-ea"/>
                <a:cs typeface="Times"/>
              </a:rPr>
              <a:t>MD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FFFF00"/>
                </a:solidFill>
                <a:latin typeface="Times"/>
                <a:ea typeface="+mn-ea"/>
                <a:cs typeface="Times"/>
              </a:rPr>
              <a:t>Antibodies = Paraneoplastic </a:t>
            </a:r>
            <a:r>
              <a:rPr lang="en-US" sz="1600" dirty="0">
                <a:solidFill>
                  <a:srgbClr val="FFFF00"/>
                </a:solidFill>
                <a:latin typeface="Times"/>
                <a:ea typeface="+mn-ea"/>
                <a:cs typeface="Times"/>
              </a:rPr>
              <a:t>pemphigus</a:t>
            </a: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>
            <a:off x="4724400" y="2396699"/>
            <a:ext cx="1752600" cy="498901"/>
          </a:xfrm>
          <a:prstGeom prst="straightConnector1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 animBg="1"/>
      <p:bldP spid="11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sement Membra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71448"/>
            <a:ext cx="5105400" cy="55341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71800" y="3276600"/>
            <a:ext cx="1676400" cy="18288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447800" y="3505200"/>
            <a:ext cx="1524000" cy="609600"/>
          </a:xfrm>
          <a:prstGeom prst="straightConnector1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2133600"/>
            <a:ext cx="2514600" cy="13849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400" dirty="0" smtClean="0">
                <a:latin typeface="Times"/>
                <a:cs typeface="Times"/>
              </a:rPr>
              <a:t>Mutation = Junctional EB</a:t>
            </a:r>
            <a:br>
              <a:rPr lang="en-US" sz="1400" dirty="0" smtClean="0">
                <a:latin typeface="Times"/>
                <a:cs typeface="Times"/>
              </a:rPr>
            </a:br>
            <a:endParaRPr lang="en-US" sz="1400" dirty="0" smtClean="0">
              <a:latin typeface="Times"/>
              <a:cs typeface="Times"/>
            </a:endParaRPr>
          </a:p>
          <a:p>
            <a:pPr algn="ctr">
              <a:defRPr/>
            </a:pPr>
            <a:r>
              <a:rPr lang="en-US" sz="1400" dirty="0" smtClean="0">
                <a:solidFill>
                  <a:srgbClr val="FFFF00"/>
                </a:solidFill>
                <a:latin typeface="Times"/>
                <a:cs typeface="Times"/>
              </a:rPr>
              <a:t>Antibodies = BP</a:t>
            </a:r>
            <a:r>
              <a:rPr lang="en-US" sz="1400" dirty="0" smtClean="0">
                <a:latin typeface="Times"/>
                <a:cs typeface="Times"/>
              </a:rPr>
              <a:t> </a:t>
            </a:r>
            <a:r>
              <a:rPr lang="en-US" sz="1400" dirty="0">
                <a:latin typeface="Times"/>
                <a:cs typeface="Times"/>
              </a:rPr>
              <a:t>(</a:t>
            </a:r>
            <a:r>
              <a:rPr lang="en-US" sz="1400" dirty="0">
                <a:solidFill>
                  <a:srgbClr val="FFC000"/>
                </a:solidFill>
                <a:latin typeface="Times"/>
                <a:cs typeface="Times"/>
              </a:rPr>
              <a:t>NC16A</a:t>
            </a:r>
            <a:r>
              <a:rPr lang="en-US" sz="1400" dirty="0">
                <a:latin typeface="Times"/>
                <a:cs typeface="Times"/>
              </a:rPr>
              <a:t>)</a:t>
            </a:r>
            <a:r>
              <a:rPr lang="en-US" sz="1400" dirty="0">
                <a:solidFill>
                  <a:srgbClr val="FFFF00"/>
                </a:solidFill>
                <a:latin typeface="Times"/>
                <a:cs typeface="Times"/>
              </a:rPr>
              <a:t>, CP, </a:t>
            </a:r>
          </a:p>
          <a:p>
            <a:pPr algn="ctr">
              <a:defRPr/>
            </a:pPr>
            <a:r>
              <a:rPr lang="en-US" sz="1400" dirty="0">
                <a:solidFill>
                  <a:srgbClr val="FFFF00"/>
                </a:solidFill>
                <a:latin typeface="Times"/>
                <a:cs typeface="Times"/>
              </a:rPr>
              <a:t>Gestational Pemphigoid,</a:t>
            </a:r>
          </a:p>
          <a:p>
            <a:pPr algn="ctr">
              <a:defRPr/>
            </a:pPr>
            <a:r>
              <a:rPr lang="en-US" sz="1400" dirty="0">
                <a:solidFill>
                  <a:srgbClr val="FFFF00"/>
                </a:solidFill>
                <a:latin typeface="Times"/>
                <a:cs typeface="Times"/>
              </a:rPr>
              <a:t>Linear IgA/Chronic bullous disease of childhood</a:t>
            </a:r>
            <a:r>
              <a:rPr lang="en-US" sz="1400" dirty="0">
                <a:latin typeface="Times"/>
                <a:cs typeface="Times"/>
              </a:rPr>
              <a:t> (</a:t>
            </a:r>
            <a:r>
              <a:rPr lang="en-US" sz="1400" dirty="0">
                <a:solidFill>
                  <a:srgbClr val="FFC000"/>
                </a:solidFill>
                <a:latin typeface="Times"/>
                <a:cs typeface="Times"/>
              </a:rPr>
              <a:t>97 kDa</a:t>
            </a:r>
            <a:r>
              <a:rPr lang="en-US" sz="1400" dirty="0">
                <a:latin typeface="Times"/>
                <a:cs typeface="Times"/>
              </a:rPr>
              <a:t>)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553200" y="3749456"/>
            <a:ext cx="2590800" cy="310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u="sng" dirty="0">
                <a:latin typeface="Times New Roman"/>
                <a:cs typeface="Times New Roman"/>
              </a:rPr>
              <a:t>BPAG2: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  Type XVII collagen: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 Transmembrane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 180 kDa full length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 120 kDa extracellular: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400" dirty="0">
                <a:latin typeface="Times New Roman"/>
                <a:cs typeface="Times New Roman"/>
              </a:rPr>
              <a:t>15 Gly-X-Y repeats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latin typeface="Times New Roman"/>
                <a:cs typeface="Times New Roman"/>
              </a:rPr>
              <a:t> 1</a:t>
            </a:r>
            <a:r>
              <a:rPr lang="en-US" sz="1400" baseline="30000" dirty="0">
                <a:latin typeface="Times New Roman"/>
                <a:cs typeface="Times New Roman"/>
              </a:rPr>
              <a:t>st</a:t>
            </a:r>
            <a:r>
              <a:rPr lang="en-US" sz="1400" dirty="0">
                <a:latin typeface="Times New Roman"/>
                <a:cs typeface="Times New Roman"/>
              </a:rPr>
              <a:t>  of 16 non-collagenous segment = NC16A, binds to Integrin </a:t>
            </a:r>
            <a:r>
              <a:rPr lang="el-GR" sz="1400" dirty="0">
                <a:latin typeface="Times New Roman"/>
                <a:cs typeface="Times New Roman"/>
              </a:rPr>
              <a:t>α</a:t>
            </a:r>
            <a:r>
              <a:rPr lang="en-US" sz="1400" dirty="0">
                <a:latin typeface="Times New Roman"/>
                <a:cs typeface="Times New Roman"/>
              </a:rPr>
              <a:t>6 subunit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 Attaches to: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latin typeface="Times New Roman"/>
                <a:cs typeface="Times New Roman"/>
              </a:rPr>
              <a:t> Plectin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latin typeface="Times New Roman"/>
                <a:cs typeface="Times New Roman"/>
              </a:rPr>
              <a:t> BPAG1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latin typeface="Times New Roman"/>
                <a:cs typeface="Times New Roman"/>
              </a:rPr>
              <a:t> Integrin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0" y="152400"/>
            <a:ext cx="8305800" cy="85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u="sng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The </a:t>
            </a:r>
            <a:r>
              <a:rPr lang="en-US" sz="4400" b="1" u="sng" dirty="0" err="1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Hemidesmosome</a:t>
            </a:r>
            <a:r>
              <a:rPr lang="en-US" sz="4400" b="1" u="sng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 </a:t>
            </a:r>
          </a:p>
        </p:txBody>
      </p:sp>
      <p:pic>
        <p:nvPicPr>
          <p:cNvPr id="57353" name="Picture 10" descr="BPAG2.jpg"/>
          <p:cNvPicPr>
            <a:picLocks noChangeAspect="1"/>
          </p:cNvPicPr>
          <p:nvPr/>
        </p:nvPicPr>
        <p:blipFill>
          <a:blip r:embed="rId3"/>
          <a:srcRect b="3922"/>
          <a:stretch>
            <a:fillRect/>
          </a:stretch>
        </p:blipFill>
        <p:spPr bwMode="auto">
          <a:xfrm>
            <a:off x="6781800" y="76200"/>
            <a:ext cx="2209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858000" y="28575"/>
            <a:ext cx="18288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TM = Transmembrane</a:t>
            </a:r>
          </a:p>
        </p:txBody>
      </p:sp>
      <p:sp>
        <p:nvSpPr>
          <p:cNvPr id="15" name="Can 14"/>
          <p:cNvSpPr/>
          <p:nvPr/>
        </p:nvSpPr>
        <p:spPr>
          <a:xfrm>
            <a:off x="7772400" y="914400"/>
            <a:ext cx="533400" cy="1524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1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sement Membra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71448"/>
            <a:ext cx="5105400" cy="55341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91000" y="3352800"/>
            <a:ext cx="1371600" cy="1371600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629400" y="2590800"/>
            <a:ext cx="23622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600" dirty="0" smtClean="0">
                <a:latin typeface="Constantia" charset="0"/>
              </a:rPr>
              <a:t>Mutation = JEB </a:t>
            </a:r>
            <a:r>
              <a:rPr lang="en-US" sz="1600" dirty="0">
                <a:latin typeface="Constantia" charset="0"/>
              </a:rPr>
              <a:t>with pyloric </a:t>
            </a:r>
            <a:r>
              <a:rPr lang="en-US" sz="1600" dirty="0" smtClean="0">
                <a:latin typeface="Constantia" charset="0"/>
              </a:rPr>
              <a:t>atresia</a:t>
            </a:r>
            <a:br>
              <a:rPr lang="en-US" sz="1600" dirty="0" smtClean="0">
                <a:latin typeface="Constantia" charset="0"/>
              </a:rPr>
            </a:br>
            <a:endParaRPr lang="en-US" sz="1600" dirty="0" smtClean="0">
              <a:latin typeface="Constantia" charset="0"/>
            </a:endParaRPr>
          </a:p>
          <a:p>
            <a:pPr algn="ctr">
              <a:defRPr/>
            </a:pPr>
            <a:r>
              <a:rPr lang="en-US" sz="1600" dirty="0" smtClean="0">
                <a:solidFill>
                  <a:srgbClr val="FFFF00"/>
                </a:solidFill>
                <a:latin typeface="Constantia" charset="0"/>
              </a:rPr>
              <a:t>Antibodies = Ocular </a:t>
            </a:r>
            <a:r>
              <a:rPr lang="en-US" sz="1600" dirty="0">
                <a:solidFill>
                  <a:srgbClr val="FFFF00"/>
                </a:solidFill>
                <a:latin typeface="Constantia" charset="0"/>
              </a:rPr>
              <a:t>CP (</a:t>
            </a:r>
            <a:r>
              <a:rPr lang="el-GR" sz="1600" dirty="0">
                <a:solidFill>
                  <a:srgbClr val="FFFF00"/>
                </a:solidFill>
                <a:latin typeface="Constantia" charset="0"/>
              </a:rPr>
              <a:t>β</a:t>
            </a:r>
            <a:r>
              <a:rPr lang="en-US" sz="1600" dirty="0">
                <a:solidFill>
                  <a:srgbClr val="FFFF00"/>
                </a:solidFill>
                <a:latin typeface="Constantia" charset="0"/>
              </a:rPr>
              <a:t>4 subunit)</a:t>
            </a:r>
          </a:p>
        </p:txBody>
      </p:sp>
      <p:cxnSp>
        <p:nvCxnSpPr>
          <p:cNvPr id="24" name="Straight Arrow Connector 23"/>
          <p:cNvCxnSpPr>
            <a:stCxn id="23" idx="1"/>
            <a:endCxn id="9" idx="3"/>
          </p:cNvCxnSpPr>
          <p:nvPr/>
        </p:nvCxnSpPr>
        <p:spPr>
          <a:xfrm flipH="1">
            <a:off x="5562600" y="3252520"/>
            <a:ext cx="1066800" cy="786080"/>
          </a:xfrm>
          <a:prstGeom prst="straightConnector1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477000" y="4075112"/>
            <a:ext cx="26670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u="sng" dirty="0">
                <a:latin typeface="Times New Roman" charset="0"/>
                <a:ea typeface="Times New Roman" charset="0"/>
                <a:cs typeface="Times New Roman" charset="0"/>
              </a:rPr>
              <a:t>Integrins: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Transmembrane proteins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l-GR" sz="1600" dirty="0">
                <a:latin typeface="Times New Roman" charset="0"/>
                <a:ea typeface="Times New Roman" charset="0"/>
                <a:cs typeface="Times New Roman" charset="0"/>
              </a:rPr>
              <a:t>αβ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-heterodimers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Main skin integrin = </a:t>
            </a:r>
            <a:r>
              <a:rPr lang="el-GR" sz="1600" dirty="0">
                <a:latin typeface="Times New Roman" charset="0"/>
                <a:ea typeface="Times New Roman" charset="0"/>
                <a:cs typeface="Times New Roman" charset="0"/>
              </a:rPr>
              <a:t>α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6</a:t>
            </a:r>
            <a:r>
              <a:rPr lang="el-GR" sz="1600" dirty="0">
                <a:latin typeface="Times New Roman" charset="0"/>
                <a:ea typeface="Times New Roman" charset="0"/>
                <a:cs typeface="Times New Roman" charset="0"/>
              </a:rPr>
              <a:t>β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4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Associates with: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Laminin 5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NC16A of BPAG2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Cytoplasmic BPAG2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Plectin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BPAG1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81000" y="152400"/>
            <a:ext cx="8305800" cy="85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u="sng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The </a:t>
            </a:r>
            <a:r>
              <a:rPr lang="en-US" sz="4400" b="1" u="sng" dirty="0" err="1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Hemidesmosome</a:t>
            </a:r>
            <a:r>
              <a:rPr lang="en-US" sz="4400" b="1" u="sng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200" b="1" u="sng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(cont.) </a:t>
            </a:r>
            <a:endParaRPr lang="en-US" sz="3200" b="1" u="sng" dirty="0">
              <a:ln w="635">
                <a:noFill/>
              </a:ln>
              <a:solidFill>
                <a:schemeClr val="accent4">
                  <a:tint val="90000"/>
                  <a:satMod val="125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1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85039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000" dirty="0" smtClean="0"/>
              <a:t>Anchoring Filaments/</a:t>
            </a:r>
            <a:r>
              <a:rPr lang="en-US" sz="4000" dirty="0" smtClean="0"/>
              <a:t>Plaques/</a:t>
            </a:r>
            <a:r>
              <a:rPr sz="4000" dirty="0" smtClean="0"/>
              <a:t>Fibrils/</a:t>
            </a:r>
            <a:br>
              <a:rPr sz="4000" dirty="0" smtClean="0"/>
            </a:br>
            <a:r>
              <a:rPr lang="en-US" sz="4000" dirty="0" smtClean="0"/>
              <a:t>in the BMZ</a:t>
            </a:r>
            <a:endParaRPr sz="4000" dirty="0"/>
          </a:p>
        </p:txBody>
      </p:sp>
      <p:sp>
        <p:nvSpPr>
          <p:cNvPr id="59395" name="Text Box 9"/>
          <p:cNvSpPr txBox="1">
            <a:spLocks noChangeArrowheads="1"/>
          </p:cNvSpPr>
          <p:nvPr/>
        </p:nvSpPr>
        <p:spPr bwMode="auto">
          <a:xfrm>
            <a:off x="152400" y="1524000"/>
            <a:ext cx="3429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Times"/>
                <a:cs typeface="Times"/>
              </a:rPr>
              <a:t> </a:t>
            </a:r>
            <a:r>
              <a:rPr lang="en-US" u="sng" dirty="0">
                <a:latin typeface="Times"/>
                <a:cs typeface="Times"/>
              </a:rPr>
              <a:t>Anchoring </a:t>
            </a:r>
            <a:r>
              <a:rPr lang="en-US" u="sng" dirty="0" smtClean="0">
                <a:latin typeface="Times"/>
                <a:cs typeface="Times"/>
              </a:rPr>
              <a:t>Filaments:</a:t>
            </a:r>
            <a:r>
              <a:rPr lang="en-US" dirty="0" smtClean="0">
                <a:latin typeface="Times"/>
                <a:cs typeface="Times"/>
              </a:rPr>
              <a:t>  Typically, cross the lamina </a:t>
            </a:r>
            <a:r>
              <a:rPr lang="en-US" dirty="0" err="1" smtClean="0">
                <a:latin typeface="Times"/>
                <a:cs typeface="Times"/>
              </a:rPr>
              <a:t>lucida</a:t>
            </a:r>
            <a:r>
              <a:rPr lang="en-US" dirty="0" smtClean="0">
                <a:latin typeface="Times"/>
                <a:cs typeface="Times"/>
              </a:rPr>
              <a:t>, such as:</a:t>
            </a:r>
            <a:endParaRPr lang="en-US" dirty="0">
              <a:latin typeface="Times"/>
              <a:cs typeface="Times"/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Times"/>
                <a:cs typeface="Times"/>
              </a:rPr>
              <a:t> </a:t>
            </a:r>
            <a:r>
              <a:rPr lang="en-US" dirty="0" err="1" smtClean="0">
                <a:latin typeface="Times"/>
                <a:cs typeface="Times"/>
              </a:rPr>
              <a:t>Laminins</a:t>
            </a:r>
            <a:r>
              <a:rPr lang="en-US" dirty="0" smtClean="0">
                <a:latin typeface="Times"/>
                <a:cs typeface="Times"/>
              </a:rPr>
              <a:t> </a:t>
            </a:r>
            <a:r>
              <a:rPr lang="en-US" dirty="0">
                <a:latin typeface="Times"/>
                <a:cs typeface="Times"/>
              </a:rPr>
              <a:t>(5, 6, 7, 10)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>
                <a:latin typeface="Times"/>
                <a:cs typeface="Times"/>
              </a:rPr>
              <a:t> BPAG2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>
                <a:latin typeface="Times"/>
                <a:cs typeface="Times"/>
              </a:rPr>
              <a:t> </a:t>
            </a:r>
            <a:r>
              <a:rPr lang="en-US" dirty="0" err="1" smtClean="0">
                <a:latin typeface="Times"/>
                <a:cs typeface="Times"/>
              </a:rPr>
              <a:t>Uncein</a:t>
            </a:r>
            <a:r>
              <a:rPr lang="en-US" dirty="0">
                <a:latin typeface="Times"/>
                <a:cs typeface="Times"/>
              </a:rPr>
              <a:t> </a:t>
            </a:r>
            <a:r>
              <a:rPr lang="en-US" dirty="0" smtClean="0">
                <a:latin typeface="Times"/>
                <a:cs typeface="Times"/>
              </a:rPr>
              <a:t>(19-DEJ-1 antigen)</a:t>
            </a:r>
            <a:br>
              <a:rPr lang="en-US" dirty="0" smtClean="0">
                <a:latin typeface="Times"/>
                <a:cs typeface="Times"/>
              </a:rPr>
            </a:br>
            <a:endParaRPr lang="en-US" dirty="0" smtClean="0">
              <a:latin typeface="Times"/>
              <a:cs typeface="Times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u="sng" dirty="0">
                <a:latin typeface="Times"/>
                <a:cs typeface="Times"/>
              </a:rPr>
              <a:t> Anchoring </a:t>
            </a:r>
            <a:r>
              <a:rPr lang="en-US" u="sng" dirty="0" smtClean="0">
                <a:latin typeface="Times"/>
                <a:cs typeface="Times"/>
              </a:rPr>
              <a:t>Plaques: </a:t>
            </a:r>
            <a:endParaRPr lang="en-US" u="sng" dirty="0">
              <a:latin typeface="Times"/>
              <a:cs typeface="Times"/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Times"/>
                <a:cs typeface="Times"/>
              </a:rPr>
              <a:t> Type </a:t>
            </a:r>
            <a:r>
              <a:rPr lang="en-US" dirty="0">
                <a:latin typeface="Times"/>
                <a:cs typeface="Times"/>
              </a:rPr>
              <a:t>IV </a:t>
            </a:r>
            <a:r>
              <a:rPr lang="en-US" dirty="0" smtClean="0">
                <a:latin typeface="Times"/>
                <a:cs typeface="Times"/>
              </a:rPr>
              <a:t>collagen (mainly)</a:t>
            </a:r>
            <a:br>
              <a:rPr lang="en-US" dirty="0" smtClean="0">
                <a:latin typeface="Times"/>
                <a:cs typeface="Times"/>
              </a:rPr>
            </a:br>
            <a:endParaRPr lang="en-US" dirty="0" smtClean="0">
              <a:latin typeface="Times"/>
              <a:cs typeface="Times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u="sng" dirty="0">
                <a:latin typeface="Times"/>
                <a:cs typeface="Times"/>
              </a:rPr>
              <a:t> Anchoring Fibrils:</a:t>
            </a:r>
            <a:endParaRPr lang="en-US" sz="1200" u="sng" dirty="0">
              <a:latin typeface="Times"/>
              <a:cs typeface="Times"/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>
                <a:latin typeface="Times"/>
                <a:cs typeface="Times"/>
              </a:rPr>
              <a:t> Type VII </a:t>
            </a:r>
            <a:r>
              <a:rPr lang="en-US" dirty="0" smtClean="0">
                <a:latin typeface="Times"/>
                <a:cs typeface="Times"/>
              </a:rPr>
              <a:t>collagen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>
                <a:latin typeface="Times"/>
                <a:cs typeface="Times"/>
              </a:rPr>
              <a:t> </a:t>
            </a:r>
            <a:r>
              <a:rPr lang="en-US" dirty="0" err="1" smtClean="0">
                <a:latin typeface="Times"/>
                <a:cs typeface="Times"/>
              </a:rPr>
              <a:t>Microfibrils</a:t>
            </a:r>
            <a:r>
              <a:rPr lang="en-US" dirty="0" smtClean="0">
                <a:latin typeface="Times"/>
                <a:cs typeface="Times"/>
              </a:rPr>
              <a:t> (</a:t>
            </a:r>
            <a:r>
              <a:rPr lang="en-US" dirty="0" err="1" smtClean="0">
                <a:latin typeface="Times"/>
                <a:cs typeface="Times"/>
              </a:rPr>
              <a:t>oxytalan</a:t>
            </a:r>
            <a:r>
              <a:rPr lang="en-US" dirty="0" smtClean="0">
                <a:latin typeface="Times"/>
                <a:cs typeface="Times"/>
              </a:rPr>
              <a:t> fibers)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59396" name="AutoShape 9" descr="http://www.expertconsultbook.com/expertconsult/p/bbmapAsset?appID=NGE&amp;isbn=978-1-4160-2999-1&amp;eid=4-u1.0-B978-1-4160-2999-1..50034-5..gr5&amp;assetType=full"/>
          <p:cNvSpPr>
            <a:spLocks noChangeAspect="1" noChangeArrowheads="1"/>
          </p:cNvSpPr>
          <p:nvPr/>
        </p:nvSpPr>
        <p:spPr bwMode="auto">
          <a:xfrm>
            <a:off x="3175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Basement Membra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219200"/>
            <a:ext cx="5105400" cy="5534152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>
          <a:xfrm>
            <a:off x="7543800" y="4876800"/>
            <a:ext cx="1143000" cy="60960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Times"/>
                <a:cs typeface="Times"/>
              </a:rPr>
              <a:t>Collagen IV</a:t>
            </a:r>
          </a:p>
          <a:p>
            <a:pPr algn="ctr"/>
            <a:endParaRPr lang="en-US" sz="1000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smosome.jpg"/>
          <p:cNvPicPr>
            <a:picLocks noChangeAspect="1"/>
          </p:cNvPicPr>
          <p:nvPr/>
        </p:nvPicPr>
        <p:blipFill>
          <a:blip r:embed="rId2"/>
          <a:srcRect l="24680" t="93506" r="26598" b="-1521"/>
          <a:stretch>
            <a:fillRect/>
          </a:stretch>
        </p:blipFill>
        <p:spPr bwMode="auto">
          <a:xfrm>
            <a:off x="1905000" y="5638800"/>
            <a:ext cx="525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 descr="Lamina dens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066800"/>
            <a:ext cx="7010400" cy="473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0208"/>
            <a:ext cx="7772400" cy="850392"/>
          </a:xfrm>
        </p:spPr>
        <p:txBody>
          <a:bodyPr/>
          <a:lstStyle/>
          <a:p>
            <a:pPr>
              <a:defRPr/>
            </a:pPr>
            <a:r>
              <a:rPr u="sng" dirty="0" smtClean="0"/>
              <a:t>Lamina densa</a:t>
            </a:r>
            <a:endParaRPr u="sng" dirty="0"/>
          </a:p>
        </p:txBody>
      </p:sp>
      <p:sp>
        <p:nvSpPr>
          <p:cNvPr id="10" name="Rectangle 9"/>
          <p:cNvSpPr/>
          <p:nvPr/>
        </p:nvSpPr>
        <p:spPr>
          <a:xfrm>
            <a:off x="7010400" y="3352800"/>
            <a:ext cx="762000" cy="381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62800" y="2081213"/>
            <a:ext cx="1828800" cy="738187"/>
          </a:xfrm>
          <a:prstGeom prst="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chemeClr val="bg1"/>
                </a:solidFill>
                <a:latin typeface="Constantia" charset="0"/>
              </a:rPr>
              <a:t>Major</a:t>
            </a:r>
            <a:r>
              <a:rPr lang="en-US" sz="1400">
                <a:solidFill>
                  <a:schemeClr val="bg1"/>
                </a:solidFill>
                <a:latin typeface="Times New Roman" charset="0"/>
              </a:rPr>
              <a:t> heparan sulfate proteoglycan in the basement membrane</a:t>
            </a:r>
            <a:endParaRPr lang="en-US" sz="1400">
              <a:solidFill>
                <a:schemeClr val="bg1"/>
              </a:solidFill>
              <a:latin typeface="Constantia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7239000" y="3048000"/>
            <a:ext cx="533400" cy="76200"/>
          </a:xfrm>
          <a:prstGeom prst="straightConnector1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724400" y="3581400"/>
            <a:ext cx="762000" cy="381000"/>
          </a:xfrm>
          <a:prstGeom prst="rect">
            <a:avLst/>
          </a:prstGeom>
          <a:solidFill>
            <a:srgbClr val="FF0000">
              <a:alpha val="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419600" y="1600200"/>
            <a:ext cx="1828800" cy="5238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Constantia" charset="0"/>
              </a:rPr>
              <a:t>“Links” </a:t>
            </a:r>
            <a:r>
              <a:rPr lang="en-US" sz="1400" dirty="0">
                <a:solidFill>
                  <a:schemeClr val="bg1"/>
                </a:solidFill>
                <a:latin typeface="Constantia" charset="0"/>
              </a:rPr>
              <a:t>proteins in lamina </a:t>
            </a:r>
            <a:r>
              <a:rPr lang="en-US" sz="1400" dirty="0" err="1">
                <a:solidFill>
                  <a:schemeClr val="bg1"/>
                </a:solidFill>
                <a:latin typeface="Constantia" charset="0"/>
              </a:rPr>
              <a:t>densa</a:t>
            </a:r>
            <a:endParaRPr lang="en-US" sz="1400" dirty="0">
              <a:solidFill>
                <a:schemeClr val="bg1"/>
              </a:solidFill>
              <a:latin typeface="Constantia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4495800" y="2819400"/>
            <a:ext cx="1447800" cy="76200"/>
          </a:xfrm>
          <a:prstGeom prst="straightConnector1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2743200" y="1371600"/>
            <a:ext cx="1143000" cy="838200"/>
            <a:chOff x="2743200" y="1447800"/>
            <a:chExt cx="1143000" cy="838200"/>
          </a:xfrm>
        </p:grpSpPr>
        <p:sp>
          <p:nvSpPr>
            <p:cNvPr id="18" name="Pie 17"/>
            <p:cNvSpPr/>
            <p:nvPr/>
          </p:nvSpPr>
          <p:spPr>
            <a:xfrm rot="10800000">
              <a:off x="2895601" y="1447800"/>
              <a:ext cx="838200" cy="838200"/>
            </a:xfrm>
            <a:prstGeom prst="pi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43200" y="1535668"/>
              <a:ext cx="1143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Integrin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447800"/>
            <a:ext cx="8610600" cy="18288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7200" dirty="0" smtClean="0"/>
              <a:t>A Little on Important </a:t>
            </a:r>
            <a:br>
              <a:rPr lang="en-US" sz="7200" dirty="0" smtClean="0"/>
            </a:br>
            <a:r>
              <a:rPr lang="en-US" sz="7200" dirty="0" smtClean="0"/>
              <a:t>Skin “Parts” </a:t>
            </a:r>
            <a:endParaRPr lang="en-US" sz="7200" dirty="0"/>
          </a:p>
        </p:txBody>
      </p:sp>
      <p:sp>
        <p:nvSpPr>
          <p:cNvPr id="24579" name="Subtitle 2"/>
          <p:cNvSpPr>
            <a:spLocks noGrp="1"/>
          </p:cNvSpPr>
          <p:nvPr>
            <p:ph type="subTitle" idx="1"/>
          </p:nvPr>
        </p:nvSpPr>
        <p:spPr>
          <a:xfrm>
            <a:off x="2286000" y="3581400"/>
            <a:ext cx="4876800" cy="2819400"/>
          </a:xfrm>
        </p:spPr>
        <p:txBody>
          <a:bodyPr/>
          <a:lstStyle/>
          <a:p>
            <a:pPr marR="0" algn="l">
              <a:buFont typeface="Arial" charset="0"/>
              <a:buChar char="•"/>
            </a:pPr>
            <a:r>
              <a:rPr lang="en-US" sz="3200" dirty="0" smtClean="0"/>
              <a:t> </a:t>
            </a:r>
            <a:r>
              <a:rPr lang="en-US" sz="3200" dirty="0" smtClean="0">
                <a:latin typeface="Times New Roman"/>
                <a:cs typeface="Times New Roman"/>
              </a:rPr>
              <a:t>Melanocytes</a:t>
            </a:r>
          </a:p>
          <a:p>
            <a:pPr marR="0" algn="l">
              <a:buFont typeface="Arial" charset="0"/>
              <a:buChar char="•"/>
            </a:pP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smtClean="0">
                <a:latin typeface="Times New Roman"/>
                <a:cs typeface="Times New Roman"/>
              </a:rPr>
              <a:t>Langerhans cells</a:t>
            </a:r>
          </a:p>
          <a:p>
            <a:pPr marR="0" algn="l">
              <a:buFont typeface="Arial" charset="0"/>
              <a:buChar char="•"/>
            </a:pPr>
            <a:r>
              <a:rPr lang="en-US" sz="3200" dirty="0" smtClean="0">
                <a:latin typeface="Times New Roman"/>
                <a:cs typeface="Times New Roman"/>
              </a:rPr>
              <a:t> Extracellular matrix</a:t>
            </a:r>
          </a:p>
          <a:p>
            <a:pPr marR="0" algn="l">
              <a:buFont typeface="Arial" charset="0"/>
              <a:buChar char="•"/>
            </a:pP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smtClean="0">
                <a:latin typeface="Times New Roman"/>
                <a:cs typeface="Times New Roman"/>
              </a:rPr>
              <a:t>Major Glands of the Skin</a:t>
            </a:r>
          </a:p>
          <a:p>
            <a:pPr marR="0" algn="l">
              <a:buFont typeface="Arial" charset="0"/>
              <a:buChar char="•"/>
            </a:pPr>
            <a:r>
              <a:rPr lang="en-US" sz="3200" dirty="0" smtClean="0">
                <a:latin typeface="Times New Roman"/>
                <a:cs typeface="Times New Roman"/>
              </a:rPr>
              <a:t> Keratinocytes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sement Membra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" y="1143000"/>
            <a:ext cx="5105400" cy="5534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088722" cy="753629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400" u="sng" dirty="0" smtClean="0"/>
              <a:t>Anchoring Filaments</a:t>
            </a:r>
            <a:endParaRPr sz="4400" u="sng" dirty="0"/>
          </a:p>
        </p:txBody>
      </p:sp>
      <p:sp>
        <p:nvSpPr>
          <p:cNvPr id="5" name="Rectangle 4"/>
          <p:cNvSpPr/>
          <p:nvPr/>
        </p:nvSpPr>
        <p:spPr>
          <a:xfrm>
            <a:off x="2895600" y="4419600"/>
            <a:ext cx="990600" cy="13716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419600" y="1219200"/>
            <a:ext cx="4724400" cy="1938992"/>
          </a:xfrm>
          <a:prstGeom prst="rect">
            <a:avLst/>
          </a:prstGeom>
          <a:solidFill>
            <a:srgbClr val="B5EDFD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u="sng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Laminins</a:t>
            </a:r>
            <a:r>
              <a:rPr lang="en-US" sz="1600" u="sng" dirty="0">
                <a:solidFill>
                  <a:schemeClr val="bg1"/>
                </a:solidFill>
                <a:latin typeface="Times New Roman"/>
                <a:cs typeface="Times New Roman"/>
              </a:rPr>
              <a:t>: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 Laminin-5 (Laminin-332) is the major one:</a:t>
            </a:r>
          </a:p>
          <a:p>
            <a:pPr marL="1143000" lvl="2" indent="-228600"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Bridges </a:t>
            </a:r>
            <a:r>
              <a:rPr lang="el-GR" sz="1600" dirty="0">
                <a:solidFill>
                  <a:schemeClr val="bg1"/>
                </a:solidFill>
                <a:latin typeface="Times New Roman"/>
                <a:cs typeface="Times New Roman"/>
              </a:rPr>
              <a:t>α</a:t>
            </a: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6</a:t>
            </a:r>
            <a:r>
              <a:rPr lang="el-GR" sz="1600" dirty="0">
                <a:solidFill>
                  <a:schemeClr val="bg1"/>
                </a:solidFill>
                <a:latin typeface="Times New Roman"/>
                <a:cs typeface="Times New Roman"/>
              </a:rPr>
              <a:t>β</a:t>
            </a: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4</a:t>
            </a:r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integrin to Col VII</a:t>
            </a:r>
            <a:b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</a:br>
            <a:endParaRPr lang="en-US" sz="12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 Laminin-</a:t>
            </a:r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6</a:t>
            </a:r>
          </a:p>
          <a:p>
            <a:pPr lvl="2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Connects to Collagen </a:t>
            </a: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IV by </a:t>
            </a:r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nidogen</a:t>
            </a:r>
            <a:b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</a:br>
            <a:endParaRPr lang="en-US" sz="12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 Laminin-7 </a:t>
            </a:r>
            <a:r>
              <a:rPr lang="en-US" sz="1600" i="1" dirty="0">
                <a:solidFill>
                  <a:schemeClr val="bg1"/>
                </a:solidFill>
                <a:latin typeface="Times New Roman"/>
                <a:cs typeface="Times New Roman"/>
              </a:rPr>
              <a:t>(fetal skin only)</a:t>
            </a:r>
            <a:endParaRPr lang="en-US" sz="1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3835400"/>
            <a:ext cx="396240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onstantia" charset="0"/>
              </a:rPr>
              <a:t> </a:t>
            </a:r>
            <a:r>
              <a:rPr lang="en-US" sz="1600" dirty="0">
                <a:latin typeface="Times New Roman"/>
                <a:cs typeface="Times New Roman"/>
              </a:rPr>
              <a:t>Mutation = JEB  (Herlitz &amp; non-Herlitz)</a:t>
            </a:r>
            <a:endParaRPr lang="en-US" sz="16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Antibodies </a:t>
            </a:r>
            <a:r>
              <a:rPr lang="en-US" sz="1600" dirty="0">
                <a:solidFill>
                  <a:srgbClr val="FFFF00"/>
                </a:solidFill>
                <a:latin typeface="Times New Roman"/>
                <a:cs typeface="Times New Roman"/>
              </a:rPr>
              <a:t>= Anti-epiligrin CP</a:t>
            </a:r>
            <a:r>
              <a:rPr lang="en-US" sz="1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(increased risk of cancer, esp. solid tumors)</a:t>
            </a:r>
            <a:endParaRPr lang="en-US" sz="16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657600" y="2438400"/>
            <a:ext cx="762000" cy="2286000"/>
          </a:xfrm>
          <a:prstGeom prst="straightConnector1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2" idx="1"/>
            <a:endCxn id="5" idx="3"/>
          </p:cNvCxnSpPr>
          <p:nvPr/>
        </p:nvCxnSpPr>
        <p:spPr>
          <a:xfrm flipH="1">
            <a:off x="3886200" y="4250899"/>
            <a:ext cx="1066800" cy="854501"/>
          </a:xfrm>
          <a:prstGeom prst="straightConnector1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sement Membra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5105400" cy="5534152"/>
          </a:xfrm>
          <a:prstGeom prst="rect">
            <a:avLst/>
          </a:prstGeom>
        </p:spPr>
      </p:pic>
      <p:sp>
        <p:nvSpPr>
          <p:cNvPr id="10" name="Multiply 9"/>
          <p:cNvSpPr/>
          <p:nvPr/>
        </p:nvSpPr>
        <p:spPr>
          <a:xfrm>
            <a:off x="3962400" y="4876800"/>
            <a:ext cx="1143000" cy="60960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Times"/>
                <a:cs typeface="Times"/>
              </a:rPr>
              <a:t>Collagen IV</a:t>
            </a:r>
          </a:p>
          <a:p>
            <a:pPr algn="ctr"/>
            <a:endParaRPr lang="en-US" sz="10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4800" y="4800600"/>
            <a:ext cx="838200" cy="7620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33818" y="2933343"/>
            <a:ext cx="4114800" cy="24006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400" u="sng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Alport</a:t>
            </a:r>
            <a:r>
              <a:rPr lang="en-US" sz="1400" u="sng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400" u="sng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syndrome (</a:t>
            </a:r>
            <a:r>
              <a:rPr lang="en-US" sz="1400" i="1" u="sng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COL4A5</a:t>
            </a:r>
            <a:r>
              <a:rPr lang="en-US" sz="1400" u="sng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gene mutations usually)</a:t>
            </a:r>
            <a:r>
              <a:rPr lang="en-US" sz="1400" u="sng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Mult</a:t>
            </a: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14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variations </a:t>
            </a: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of hereditary nephritis  + deafness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Skin-issues </a:t>
            </a: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= </a:t>
            </a: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Leiomyomatosis</a:t>
            </a: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mult</a:t>
            </a: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leiomyomas</a:t>
            </a: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b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10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defRPr/>
            </a:pPr>
            <a:r>
              <a:rPr lang="en-US" sz="1400" u="sng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Goodpasture</a:t>
            </a:r>
            <a:r>
              <a:rPr lang="en-US" sz="1400" u="sng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syndrome (autoimmune):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Glomerulonephritis + Pulmonary hemorrhage </a:t>
            </a: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+ </a:t>
            </a:r>
            <a:r>
              <a:rPr lang="en-US" sz="14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Anti</a:t>
            </a: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-glomerular basement membrane antibodies</a:t>
            </a:r>
          </a:p>
          <a:p>
            <a:pPr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Skin-wise = May have pruritic rash</a:t>
            </a:r>
          </a:p>
          <a:p>
            <a:pPr>
              <a:buFont typeface="Arial" charset="0"/>
              <a:buChar char="•"/>
              <a:defRPr/>
            </a:pPr>
            <a:endParaRPr lang="en-US"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defRPr/>
            </a:pPr>
            <a:r>
              <a:rPr lang="en-US" sz="1400" u="sng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Note</a:t>
            </a: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sz="1400" b="1" i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NO</a:t>
            </a: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typical skin lesions since associated with different </a:t>
            </a:r>
            <a:r>
              <a:rPr lang="el-GR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α</a:t>
            </a: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-subunits of Collagen IV than skin’s type</a:t>
            </a:r>
          </a:p>
        </p:txBody>
      </p:sp>
      <p:cxnSp>
        <p:nvCxnSpPr>
          <p:cNvPr id="13" name="Straight Arrow Connector 12"/>
          <p:cNvCxnSpPr>
            <a:endCxn id="8" idx="0"/>
          </p:cNvCxnSpPr>
          <p:nvPr/>
        </p:nvCxnSpPr>
        <p:spPr>
          <a:xfrm flipH="1">
            <a:off x="4533900" y="2057400"/>
            <a:ext cx="571500" cy="2743200"/>
          </a:xfrm>
          <a:prstGeom prst="straightConnector1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029200" y="1296988"/>
            <a:ext cx="4038600" cy="1323439"/>
          </a:xfrm>
          <a:prstGeom prst="rect">
            <a:avLst/>
          </a:prstGeom>
          <a:solidFill>
            <a:srgbClr val="B5EDFD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u="sng" dirty="0" smtClean="0">
                <a:solidFill>
                  <a:schemeClr val="bg1"/>
                </a:solidFill>
                <a:latin typeface="Times New Roman"/>
                <a:cs typeface="Times New Roman"/>
              </a:rPr>
              <a:t>Collagen IV (main one):</a:t>
            </a:r>
          </a:p>
          <a:p>
            <a:pPr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Specifically </a:t>
            </a: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localized only within basement membranes (skin, kidneys, etc.</a:t>
            </a:r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Different </a:t>
            </a: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variants (vary by subunits)</a:t>
            </a:r>
          </a:p>
          <a:p>
            <a:pPr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Nidogen connects it with Laminin-6</a:t>
            </a: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058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400" u="sng" dirty="0" smtClean="0"/>
              <a:t>Anchoring Plaques</a:t>
            </a:r>
            <a:endParaRPr sz="4400" u="sng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277100" y="5334000"/>
            <a:ext cx="76200" cy="457200"/>
          </a:xfrm>
          <a:prstGeom prst="straightConnector1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5715000"/>
            <a:ext cx="685800" cy="1091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sement Membra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7" y="1219200"/>
            <a:ext cx="5105400" cy="5534152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343400" y="1447800"/>
            <a:ext cx="4800600" cy="2677656"/>
          </a:xfrm>
          <a:prstGeom prst="rect">
            <a:avLst/>
          </a:prstGeom>
          <a:solidFill>
            <a:srgbClr val="B5EDFD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800" u="sng" dirty="0" smtClean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US" sz="1600" u="sng" dirty="0" smtClean="0">
                <a:solidFill>
                  <a:schemeClr val="bg1"/>
                </a:solidFill>
              </a:rPr>
              <a:t> </a:t>
            </a:r>
            <a:r>
              <a:rPr lang="en-US" sz="1600" u="sng" dirty="0" smtClean="0">
                <a:solidFill>
                  <a:schemeClr val="bg1"/>
                </a:solidFill>
                <a:latin typeface="Times New Roman"/>
                <a:cs typeface="Times New Roman"/>
              </a:rPr>
              <a:t>Collagen </a:t>
            </a:r>
            <a:r>
              <a:rPr lang="en-US" sz="1600" u="sng" dirty="0">
                <a:solidFill>
                  <a:schemeClr val="bg1"/>
                </a:solidFill>
                <a:latin typeface="Times New Roman"/>
                <a:cs typeface="Times New Roman"/>
              </a:rPr>
              <a:t>VII (290 kDa):</a:t>
            </a:r>
          </a:p>
          <a:p>
            <a:pPr lvl="1">
              <a:buFont typeface="Arial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Only in basement membrane of stratified squamous </a:t>
            </a:r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epithelium</a:t>
            </a:r>
            <a:b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</a:br>
            <a:endParaRPr lang="en-US" sz="16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 “Fan-shaped” due to interruption of Gly-X-</a:t>
            </a:r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Y</a:t>
            </a:r>
            <a:b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</a:br>
            <a:endParaRPr lang="en-US" sz="16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 Assoc. with Laminin-5, collagen </a:t>
            </a:r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I/III</a:t>
            </a:r>
            <a:b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</a:br>
            <a:endParaRPr lang="en-US" sz="16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 Wraps around collagen I &amp; III</a:t>
            </a:r>
          </a:p>
          <a:p>
            <a:pPr marL="1143000" lvl="2" indent="-228600"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Like a </a:t>
            </a: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“7-shaped sling”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3200" y="5715000"/>
            <a:ext cx="2057400" cy="10668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00600" y="4831140"/>
            <a:ext cx="4191000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onstantia" charset="0"/>
              </a:rPr>
              <a:t> </a:t>
            </a:r>
            <a:r>
              <a:rPr lang="en-US" sz="1600" dirty="0">
                <a:latin typeface="Times New Roman"/>
                <a:cs typeface="Times New Roman"/>
              </a:rPr>
              <a:t>Mutation = Dystrophic forms of </a:t>
            </a:r>
            <a:r>
              <a:rPr lang="en-US" sz="1600" dirty="0" smtClean="0">
                <a:latin typeface="Times New Roman"/>
                <a:cs typeface="Times New Roman"/>
              </a:rPr>
              <a:t>EB</a:t>
            </a:r>
            <a:br>
              <a:rPr lang="en-US" sz="1600" dirty="0" smtClean="0">
                <a:latin typeface="Times New Roman"/>
                <a:cs typeface="Times New Roman"/>
              </a:rPr>
            </a:br>
            <a:endParaRPr lang="en-US" sz="1600" dirty="0" smtClean="0">
              <a:latin typeface="Times New Roman"/>
              <a:cs typeface="Times New Roman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Autoimmune: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Bullous SLE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EBA (assoc. with IBD, thyroiditis, etc.)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Subset of Linear IgA bullous disease</a:t>
            </a:r>
            <a:endParaRPr lang="en-US" sz="16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276600" y="2135188"/>
            <a:ext cx="1449388" cy="3808412"/>
          </a:xfrm>
          <a:prstGeom prst="straightConnector1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381000" y="368808"/>
            <a:ext cx="8305800" cy="62179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400" u="sng" dirty="0" smtClean="0"/>
              <a:t>Anchoring Fibrils</a:t>
            </a:r>
            <a:endParaRPr sz="4400" u="sng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343400" y="5105400"/>
            <a:ext cx="457200" cy="762000"/>
          </a:xfrm>
          <a:prstGeom prst="straightConnector1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00200"/>
            <a:ext cx="8153400" cy="2755392"/>
          </a:xfrm>
        </p:spPr>
        <p:txBody>
          <a:bodyPr/>
          <a:lstStyle/>
          <a:p>
            <a:r>
              <a:rPr lang="en-US" dirty="0" smtClean="0"/>
              <a:t>Laboratory Diagnosis of BMZ Disorders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65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vs. Indirect IF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8" y="1219200"/>
            <a:ext cx="4343400" cy="32766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</a:rPr>
              <a:t>Direct </a:t>
            </a:r>
            <a:r>
              <a:rPr lang="en-US" dirty="0" smtClean="0">
                <a:solidFill>
                  <a:srgbClr val="FFFF00"/>
                </a:solidFill>
              </a:rPr>
              <a:t>immunofluorescence</a:t>
            </a:r>
          </a:p>
          <a:p>
            <a:pPr marL="982663" lvl="1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Patient tissue </a:t>
            </a:r>
            <a:r>
              <a:rPr lang="en-US" dirty="0" smtClean="0"/>
              <a:t>+ Test sera</a:t>
            </a:r>
          </a:p>
          <a:p>
            <a:pPr marL="982663" lvl="1" indent="-342900">
              <a:buFont typeface="Arial"/>
              <a:buChar char="•"/>
            </a:pPr>
            <a:r>
              <a:rPr lang="en-US" dirty="0" smtClean="0"/>
              <a:t>Use single primary </a:t>
            </a:r>
            <a:r>
              <a:rPr lang="en-US" dirty="0" err="1" smtClean="0"/>
              <a:t>Ab</a:t>
            </a:r>
            <a:r>
              <a:rPr lang="en-US" dirty="0" smtClean="0"/>
              <a:t> with </a:t>
            </a:r>
            <a:r>
              <a:rPr lang="en-US" dirty="0" err="1" smtClean="0"/>
              <a:t>fluorophore</a:t>
            </a:r>
            <a:r>
              <a:rPr lang="en-US" dirty="0" smtClean="0"/>
              <a:t> &amp; a specific target (e.g., </a:t>
            </a:r>
            <a:r>
              <a:rPr lang="en-US" dirty="0" err="1" smtClean="0"/>
              <a:t>IgG</a:t>
            </a:r>
            <a:r>
              <a:rPr lang="en-US" dirty="0" smtClean="0"/>
              <a:t>, C3)</a:t>
            </a:r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4648200" y="1219200"/>
            <a:ext cx="4495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charset="2"/>
              <a:buNone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</a:rPr>
              <a:t>Indirect </a:t>
            </a:r>
            <a:r>
              <a:rPr lang="en-US" dirty="0" smtClean="0">
                <a:solidFill>
                  <a:srgbClr val="FFFF00"/>
                </a:solidFill>
              </a:rPr>
              <a:t>immunofluorescence</a:t>
            </a:r>
          </a:p>
          <a:p>
            <a:pPr marL="982663" lvl="1" indent="-342900">
              <a:buFont typeface="Arial"/>
              <a:buChar char="•"/>
            </a:pPr>
            <a:r>
              <a:rPr lang="en-US" dirty="0" smtClean="0"/>
              <a:t>Test tissue + </a:t>
            </a:r>
            <a:r>
              <a:rPr lang="en-US" dirty="0" smtClean="0">
                <a:solidFill>
                  <a:srgbClr val="FFFF00"/>
                </a:solidFill>
              </a:rPr>
              <a:t>Patient sera</a:t>
            </a:r>
          </a:p>
          <a:p>
            <a:pPr marL="982663" lvl="1" indent="-342900">
              <a:buFont typeface="Arial"/>
              <a:buChar char="•"/>
            </a:pPr>
            <a:r>
              <a:rPr lang="en-US" dirty="0" smtClean="0"/>
              <a:t>Use 2 antibodies (primary </a:t>
            </a:r>
            <a:r>
              <a:rPr lang="en-US" dirty="0" err="1" smtClean="0"/>
              <a:t>Ab</a:t>
            </a:r>
            <a:r>
              <a:rPr lang="en-US" dirty="0" smtClean="0"/>
              <a:t> is patient’s </a:t>
            </a:r>
            <a:r>
              <a:rPr lang="en-US" dirty="0" err="1" smtClean="0"/>
              <a:t>Ab</a:t>
            </a:r>
            <a:r>
              <a:rPr lang="en-US" dirty="0" smtClean="0"/>
              <a:t> &amp; second </a:t>
            </a:r>
            <a:r>
              <a:rPr lang="en-US" dirty="0" err="1" smtClean="0"/>
              <a:t>Ab</a:t>
            </a:r>
            <a:r>
              <a:rPr lang="en-US" dirty="0" smtClean="0"/>
              <a:t> with a </a:t>
            </a:r>
            <a:r>
              <a:rPr lang="en-US" dirty="0" err="1" smtClean="0"/>
              <a:t>fluorophore</a:t>
            </a:r>
            <a:r>
              <a:rPr lang="en-US" dirty="0" smtClean="0"/>
              <a:t> binds  primary </a:t>
            </a:r>
            <a:r>
              <a:rPr lang="en-US" dirty="0" err="1" smtClean="0"/>
              <a:t>Ab</a:t>
            </a:r>
            <a:r>
              <a:rPr lang="en-US" dirty="0" smtClean="0"/>
              <a:t>)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152400" y="6248400"/>
            <a:ext cx="891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charset="2"/>
              <a:buNone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NOTE:  </a:t>
            </a:r>
            <a:r>
              <a:rPr lang="en-US" sz="1600" dirty="0" smtClean="0"/>
              <a:t>Michel’s transport medium solution = Ammonium sulfate (precipitates antigen-antibody complexes), N-ethyl-</a:t>
            </a:r>
            <a:r>
              <a:rPr lang="en-US" sz="1600" dirty="0" err="1" smtClean="0"/>
              <a:t>maleimide</a:t>
            </a:r>
            <a:r>
              <a:rPr lang="en-US" sz="1600" dirty="0" smtClean="0"/>
              <a:t>, potassium citrate buffer, magnesium sulfate &amp; distilled water</a:t>
            </a:r>
          </a:p>
        </p:txBody>
      </p:sp>
      <p:pic>
        <p:nvPicPr>
          <p:cNvPr id="7" name="Picture 6" descr="DLE Granular IgM deposi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904222"/>
            <a:ext cx="3124200" cy="342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5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19200"/>
            <a:ext cx="5638800" cy="850392"/>
          </a:xfrm>
        </p:spPr>
        <p:txBody>
          <a:bodyPr/>
          <a:lstStyle/>
          <a:p>
            <a:pPr>
              <a:defRPr/>
            </a:pPr>
            <a:r>
              <a:rPr lang="en-US" sz="4400" dirty="0" smtClean="0"/>
              <a:t>BMZ &amp; the </a:t>
            </a:r>
            <a:br>
              <a:rPr lang="en-US" sz="4400" dirty="0" smtClean="0"/>
            </a:br>
            <a:r>
              <a:rPr sz="4400" dirty="0" smtClean="0"/>
              <a:t>Salt-Split Skin</a:t>
            </a:r>
            <a:r>
              <a:rPr lang="en-US" sz="4400" dirty="0" smtClean="0"/>
              <a:t> Procedure</a:t>
            </a:r>
            <a:endParaRPr sz="4400" dirty="0"/>
          </a:p>
        </p:txBody>
      </p:sp>
      <p:sp>
        <p:nvSpPr>
          <p:cNvPr id="64515" name="Text Placeholder 2"/>
          <p:cNvSpPr>
            <a:spLocks noGrp="1"/>
          </p:cNvSpPr>
          <p:nvPr>
            <p:ph type="body" idx="1"/>
          </p:nvPr>
        </p:nvSpPr>
        <p:spPr>
          <a:xfrm>
            <a:off x="152400" y="2133600"/>
            <a:ext cx="8915400" cy="11430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/>
              <a:t> Skin or Substrate tissue in </a:t>
            </a:r>
            <a:r>
              <a:rPr lang="en-US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1M </a:t>
            </a:r>
            <a:r>
              <a:rPr lang="en-US" dirty="0">
                <a:solidFill>
                  <a:srgbClr val="FFFF00"/>
                </a:solidFill>
              </a:rPr>
              <a:t>of </a:t>
            </a:r>
            <a:r>
              <a:rPr lang="en-US" dirty="0" err="1">
                <a:solidFill>
                  <a:srgbClr val="FFFF00"/>
                </a:solidFill>
              </a:rPr>
              <a:t>NaCl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mix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Splits skin along </a:t>
            </a:r>
            <a:r>
              <a:rPr lang="en-US" i="1" u="sng" dirty="0">
                <a:solidFill>
                  <a:srgbClr val="FFFFFF"/>
                </a:solidFill>
              </a:rPr>
              <a:t>lamina </a:t>
            </a:r>
            <a:r>
              <a:rPr lang="en-US" i="1" u="sng" dirty="0" err="1" smtClean="0">
                <a:solidFill>
                  <a:srgbClr val="FFFFFF"/>
                </a:solidFill>
              </a:rPr>
              <a:t>lucida</a:t>
            </a:r>
            <a:r>
              <a:rPr lang="en-US" i="1" u="sng" dirty="0" smtClean="0">
                <a:solidFill>
                  <a:srgbClr val="FFFFFF"/>
                </a:solidFill>
              </a:rPr>
              <a:t/>
            </a:r>
            <a:br>
              <a:rPr lang="en-US" i="1" u="sng" dirty="0" smtClean="0">
                <a:solidFill>
                  <a:srgbClr val="FFFFFF"/>
                </a:solidFill>
              </a:rPr>
            </a:br>
            <a:endParaRPr lang="en-US" i="1" u="sng" dirty="0" smtClean="0">
              <a:solidFill>
                <a:srgbClr val="FFFFFF"/>
              </a:solidFill>
            </a:endParaRPr>
          </a:p>
          <a:p>
            <a:pPr>
              <a:buFont typeface="Arial" charset="0"/>
              <a:buChar char="•"/>
            </a:pPr>
            <a:r>
              <a:rPr lang="en-US" i="1" dirty="0" smtClean="0"/>
              <a:t> </a:t>
            </a:r>
            <a:r>
              <a:rPr lang="en-US" dirty="0" smtClean="0"/>
              <a:t>May use antibodies to help differentiate disorders (</a:t>
            </a:r>
            <a:r>
              <a:rPr lang="en-US" dirty="0" err="1" smtClean="0"/>
              <a:t>immunomapping</a:t>
            </a:r>
            <a:r>
              <a:rPr lang="en-US" dirty="0" smtClean="0"/>
              <a:t>):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Such as </a:t>
            </a:r>
            <a:r>
              <a:rPr lang="en-US" sz="1600" u="sng" dirty="0">
                <a:solidFill>
                  <a:srgbClr val="FFFFFF"/>
                </a:solidFill>
              </a:rPr>
              <a:t>BP on the “roof” vs. EBA on the “floor”</a:t>
            </a:r>
          </a:p>
        </p:txBody>
      </p:sp>
      <p:pic>
        <p:nvPicPr>
          <p:cNvPr id="64516" name="Picture 4" descr="sal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4019550"/>
            <a:ext cx="618966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 descr="Salt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8650" y="762000"/>
            <a:ext cx="34353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5562600" y="1981200"/>
            <a:ext cx="1905000" cy="381000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2208"/>
            <a:ext cx="7772400" cy="850392"/>
          </a:xfrm>
        </p:spPr>
        <p:txBody>
          <a:bodyPr/>
          <a:lstStyle/>
          <a:p>
            <a:pPr>
              <a:defRPr/>
            </a:pPr>
            <a:r>
              <a:rPr smtClean="0"/>
              <a:t>Salt-split skin is </a:t>
            </a:r>
            <a:br>
              <a:rPr smtClean="0"/>
            </a:br>
            <a:r>
              <a:rPr smtClean="0"/>
              <a:t>more than BP vs. EBA</a:t>
            </a:r>
            <a:endParaRPr/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>
          <a:xfrm>
            <a:off x="5943600" y="1752600"/>
            <a:ext cx="3200400" cy="2209800"/>
          </a:xfrm>
        </p:spPr>
        <p:txBody>
          <a:bodyPr/>
          <a:lstStyle/>
          <a:p>
            <a:pPr>
              <a:buClr>
                <a:srgbClr val="FF6600"/>
              </a:buClr>
              <a:buFont typeface="Arial" charset="0"/>
              <a:buChar char="•"/>
            </a:pPr>
            <a:r>
              <a:rPr lang="en-US" sz="1800" dirty="0"/>
              <a:t> </a:t>
            </a:r>
            <a:r>
              <a:rPr lang="en-US" sz="1800" u="sng" dirty="0">
                <a:solidFill>
                  <a:srgbClr val="FFC000"/>
                </a:solidFill>
              </a:rPr>
              <a:t>Classically, epidermal-side:</a:t>
            </a:r>
            <a:endParaRPr lang="en-US" sz="1800" u="sng" dirty="0" smtClean="0">
              <a:solidFill>
                <a:srgbClr val="FFC000"/>
              </a:solidFill>
            </a:endParaRPr>
          </a:p>
          <a:p>
            <a:pPr lvl="1">
              <a:buClr>
                <a:srgbClr val="FF6600"/>
              </a:buClr>
              <a:buFont typeface="Arial" charset="0"/>
              <a:buChar char="•"/>
            </a:pPr>
            <a:r>
              <a:rPr lang="en-US" sz="2000" b="1" dirty="0" smtClean="0">
                <a:solidFill>
                  <a:srgbClr val="FFC000"/>
                </a:solidFill>
              </a:rPr>
              <a:t>BP</a:t>
            </a:r>
          </a:p>
          <a:p>
            <a:pPr lvl="1">
              <a:buClr>
                <a:srgbClr val="FF6600"/>
              </a:buClr>
              <a:buFont typeface="Arial" charset="0"/>
              <a:buChar char="•"/>
            </a:pPr>
            <a:r>
              <a:rPr lang="en-US" dirty="0" err="1" smtClean="0">
                <a:solidFill>
                  <a:srgbClr val="FFC000"/>
                </a:solidFill>
              </a:rPr>
              <a:t>Pemphigoid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gestationis</a:t>
            </a:r>
            <a:endParaRPr lang="en-US" dirty="0" smtClean="0">
              <a:solidFill>
                <a:srgbClr val="FFC000"/>
              </a:solidFill>
            </a:endParaRPr>
          </a:p>
          <a:p>
            <a:pPr lvl="1">
              <a:buClr>
                <a:srgbClr val="FF6600"/>
              </a:buClr>
              <a:buFont typeface="Arial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Linear </a:t>
            </a:r>
            <a:r>
              <a:rPr lang="en-US" sz="2000" dirty="0">
                <a:solidFill>
                  <a:srgbClr val="FFC000"/>
                </a:solidFill>
              </a:rPr>
              <a:t>IgA (</a:t>
            </a:r>
            <a:r>
              <a:rPr lang="en-US" sz="2000" dirty="0" smtClean="0">
                <a:solidFill>
                  <a:srgbClr val="FFC000"/>
                </a:solidFill>
              </a:rPr>
              <a:t>usually)</a:t>
            </a:r>
          </a:p>
          <a:p>
            <a:pPr lvl="1">
              <a:buClr>
                <a:srgbClr val="FF6600"/>
              </a:buClr>
              <a:buFont typeface="Arial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 CP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65540" name="Picture 5" descr="Salt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828800"/>
            <a:ext cx="5715000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10800000" flipV="1">
            <a:off x="3581400" y="2133600"/>
            <a:ext cx="2286000" cy="1524000"/>
          </a:xfrm>
          <a:prstGeom prst="straightConnector1">
            <a:avLst/>
          </a:prstGeom>
          <a:ln w="476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3276600" y="4114800"/>
            <a:ext cx="2667000" cy="152400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5943600" y="4114800"/>
            <a:ext cx="3200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lIns="45720" rIns="45720">
            <a:prstTxWarp prst="textNoShape">
              <a:avLst/>
            </a:prstTxWarp>
          </a:bodyPr>
          <a:lstStyle/>
          <a:p>
            <a:pPr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Constantia" charset="0"/>
              </a:rPr>
              <a:t> </a:t>
            </a:r>
            <a:r>
              <a:rPr lang="en-US" sz="2000" u="sng" dirty="0">
                <a:latin typeface="Times New Roman" charset="0"/>
                <a:ea typeface="Times New Roman" charset="0"/>
                <a:cs typeface="Times New Roman" charset="0"/>
              </a:rPr>
              <a:t>Classically, dermal-side:</a:t>
            </a:r>
          </a:p>
          <a:p>
            <a:pPr lvl="1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Arial" charset="0"/>
              <a:buChar char="•"/>
              <a:defRPr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EBA</a:t>
            </a:r>
          </a:p>
          <a:p>
            <a:pPr lvl="1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Arial" charset="0"/>
              <a:buChar char="•"/>
              <a:defRPr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Anti-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epiligrin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CP</a:t>
            </a:r>
          </a:p>
          <a:p>
            <a:pPr lvl="1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Arial" charset="0"/>
              <a:buChar char="•"/>
              <a:defRPr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Linear IgA (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rarely)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Arial" charset="0"/>
              <a:buChar char="•"/>
              <a:defRPr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P200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pemphigoid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Arial" charset="0"/>
              <a:buChar char="•"/>
              <a:defRPr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P105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pemphigoid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  <p:bldP spid="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429000"/>
            <a:ext cx="42179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763000" cy="85039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EB Diagnosis</a:t>
            </a:r>
            <a:endParaRPr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47800"/>
            <a:ext cx="8763000" cy="68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chemeClr val="hlink"/>
                </a:solidFill>
                <a:latin typeface="Times"/>
                <a:cs typeface="Times"/>
              </a:rPr>
              <a:t>#1. Electron microscopy (old “Gold” standard method)</a:t>
            </a:r>
            <a:endParaRPr lang="en-US" sz="2400" dirty="0" smtClean="0">
              <a:latin typeface="Times"/>
              <a:cs typeface="Times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228600" y="21336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2"/>
              <a:buNone/>
            </a:pPr>
            <a:r>
              <a:rPr lang="en-US" sz="2400" dirty="0">
                <a:latin typeface="Times"/>
                <a:cs typeface="Times"/>
              </a:rPr>
              <a:t>Remember, immunofluorescence </a:t>
            </a:r>
            <a:r>
              <a:rPr lang="en-US" sz="2400" i="1" u="sng" dirty="0">
                <a:latin typeface="Times"/>
                <a:cs typeface="Times"/>
              </a:rPr>
              <a:t>NOT</a:t>
            </a:r>
            <a:r>
              <a:rPr lang="en-US" sz="2400" dirty="0">
                <a:latin typeface="Times"/>
                <a:cs typeface="Times"/>
              </a:rPr>
              <a:t> work for any EB disorder, </a:t>
            </a:r>
          </a:p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charset="2"/>
              <a:buNone/>
            </a:pPr>
            <a:r>
              <a:rPr lang="en-US" sz="2400" dirty="0">
                <a:latin typeface="Times"/>
                <a:cs typeface="Times"/>
              </a:rPr>
              <a:t>since not autoimmune</a:t>
            </a:r>
          </a:p>
        </p:txBody>
      </p:sp>
      <p:sp>
        <p:nvSpPr>
          <p:cNvPr id="10249" name="TextBox 8"/>
          <p:cNvSpPr txBox="1">
            <a:spLocks noChangeArrowheads="1"/>
          </p:cNvSpPr>
          <p:nvPr/>
        </p:nvSpPr>
        <p:spPr bwMode="auto">
          <a:xfrm>
            <a:off x="1447800" y="3429000"/>
            <a:ext cx="152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nstantia" charset="0"/>
              </a:rPr>
              <a:t>Normal skin</a:t>
            </a:r>
          </a:p>
        </p:txBody>
      </p:sp>
      <p:sp>
        <p:nvSpPr>
          <p:cNvPr id="10251" name="TextBox 10"/>
          <p:cNvSpPr txBox="1">
            <a:spLocks noChangeArrowheads="1"/>
          </p:cNvSpPr>
          <p:nvPr/>
        </p:nvSpPr>
        <p:spPr bwMode="auto">
          <a:xfrm>
            <a:off x="6096000" y="3505200"/>
            <a:ext cx="152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  <a:latin typeface="Constantia" charset="0"/>
              </a:rPr>
              <a:t>JEB skin</a:t>
            </a:r>
          </a:p>
        </p:txBody>
      </p:sp>
      <p:sp>
        <p:nvSpPr>
          <p:cNvPr id="68616" name="TextBox 9"/>
          <p:cNvSpPr txBox="1">
            <a:spLocks noChangeArrowheads="1"/>
          </p:cNvSpPr>
          <p:nvPr/>
        </p:nvSpPr>
        <p:spPr bwMode="auto">
          <a:xfrm>
            <a:off x="152400" y="6429375"/>
            <a:ext cx="419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imes New Roman" charset="0"/>
                <a:ea typeface="Times New Roman" charset="0"/>
                <a:cs typeface="Times New Roman" charset="0"/>
              </a:rPr>
              <a:t>Image from www.xgene.com/html/technologies/Skineng.htm</a:t>
            </a:r>
          </a:p>
        </p:txBody>
      </p:sp>
      <p:pic>
        <p:nvPicPr>
          <p:cNvPr id="68617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9450" y="3886200"/>
            <a:ext cx="457835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8" name="TextBox 11"/>
          <p:cNvSpPr txBox="1">
            <a:spLocks noChangeArrowheads="1"/>
          </p:cNvSpPr>
          <p:nvPr/>
        </p:nvSpPr>
        <p:spPr bwMode="auto">
          <a:xfrm>
            <a:off x="4495800" y="617220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imes New Roman" charset="0"/>
                <a:ea typeface="Times New Roman" charset="0"/>
                <a:cs typeface="Times New Roman" charset="0"/>
              </a:rPr>
              <a:t>Image from McGrath JA et al, “Moderation of </a:t>
            </a:r>
          </a:p>
          <a:p>
            <a:pPr algn="ctr"/>
            <a:r>
              <a:rPr lang="en-US" sz="1200">
                <a:latin typeface="Times New Roman" charset="0"/>
                <a:ea typeface="Times New Roman" charset="0"/>
                <a:cs typeface="Times New Roman" charset="0"/>
              </a:rPr>
              <a:t>Phenotypic Severity…”J of Invest. Derm (1999) 113, 314–321</a:t>
            </a:r>
          </a:p>
        </p:txBody>
      </p:sp>
    </p:spTree>
    <p:extLst>
      <p:ext uri="{BB962C8B-B14F-4D97-AF65-F5344CB8AC3E}">
        <p14:creationId xmlns:p14="http://schemas.microsoft.com/office/powerpoint/2010/main" val="132046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0249" grpId="0"/>
      <p:bldP spid="1025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3332191"/>
            <a:ext cx="5765800" cy="32972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763000" cy="85039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EB Diagnosis (cont.)</a:t>
            </a:r>
            <a:endParaRPr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9200"/>
            <a:ext cx="8763000" cy="533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chemeClr val="hlink"/>
                </a:solidFill>
                <a:latin typeface="Times"/>
                <a:cs typeface="Times"/>
              </a:rPr>
              <a:t>#2.  </a:t>
            </a:r>
            <a:r>
              <a:rPr lang="en-US" sz="2400" dirty="0" err="1" smtClean="0">
                <a:solidFill>
                  <a:schemeClr val="hlink"/>
                </a:solidFill>
                <a:latin typeface="Times"/>
                <a:cs typeface="Times"/>
              </a:rPr>
              <a:t>Immunomapping</a:t>
            </a:r>
            <a:r>
              <a:rPr lang="en-US" sz="2400" dirty="0" smtClean="0">
                <a:solidFill>
                  <a:schemeClr val="hlink"/>
                </a:solidFill>
                <a:latin typeface="Times"/>
                <a:cs typeface="Times"/>
              </a:rPr>
              <a:t> of basement membrane antigens (new method)</a:t>
            </a:r>
          </a:p>
        </p:txBody>
      </p:sp>
      <p:sp>
        <p:nvSpPr>
          <p:cNvPr id="68618" name="TextBox 11"/>
          <p:cNvSpPr txBox="1">
            <a:spLocks noChangeArrowheads="1"/>
          </p:cNvSpPr>
          <p:nvPr/>
        </p:nvSpPr>
        <p:spPr bwMode="auto">
          <a:xfrm>
            <a:off x="0" y="6581001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Image from 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Oliveira ZNP, et al., “Immunological mapping in hereditary </a:t>
            </a:r>
            <a:r>
              <a:rPr lang="en-US" sz="1200" dirty="0" err="1" smtClean="0">
                <a:latin typeface="Times New Roman" charset="0"/>
                <a:ea typeface="Times New Roman" charset="0"/>
                <a:cs typeface="Times New Roman" charset="0"/>
              </a:rPr>
              <a:t>epidermolysis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  <a:ea typeface="Times New Roman" charset="0"/>
                <a:cs typeface="Times New Roman" charset="0"/>
              </a:rPr>
              <a:t>bullosa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” An Bras </a:t>
            </a:r>
            <a:r>
              <a:rPr lang="en-US" sz="1200" dirty="0" err="1" smtClean="0">
                <a:latin typeface="Times New Roman" charset="0"/>
                <a:ea typeface="Times New Roman" charset="0"/>
                <a:cs typeface="Times New Roman" charset="0"/>
              </a:rPr>
              <a:t>Dermatol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 2010; 85(6): 856-61. 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600200"/>
            <a:ext cx="861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Times"/>
                <a:cs typeface="Times"/>
              </a:rPr>
              <a:t>Put antigens to newly formed blister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latin typeface="Times"/>
                <a:cs typeface="Times"/>
              </a:rPr>
              <a:t>&lt; 24 hours old to avoid misdiagnosis with re-epithelialization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latin typeface="Times"/>
                <a:cs typeface="Times"/>
              </a:rPr>
              <a:t>Antigens often include BP-180, B4 integrin, Laminin-5, Type IV collagen, Type VII collagen</a:t>
            </a:r>
          </a:p>
          <a:p>
            <a:pPr marL="1200150" lvl="2" indent="-285750">
              <a:buFont typeface="Arial"/>
              <a:buChar char="•"/>
            </a:pPr>
            <a:r>
              <a:rPr lang="en-US" sz="2000" dirty="0" smtClean="0">
                <a:latin typeface="Times"/>
                <a:cs typeface="Times"/>
              </a:rPr>
              <a:t>Maps out the blister cavity (roof vs. floor) to determine EB variant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2600" y="4645223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Times"/>
                <a:cs typeface="Times"/>
              </a:rPr>
              <a:t>Anti-BPAG </a:t>
            </a:r>
            <a:r>
              <a:rPr lang="en-US" sz="1400" dirty="0" err="1">
                <a:solidFill>
                  <a:schemeClr val="bg1"/>
                </a:solidFill>
                <a:latin typeface="Times"/>
                <a:cs typeface="Times"/>
              </a:rPr>
              <a:t>A</a:t>
            </a:r>
            <a:r>
              <a:rPr lang="en-US" sz="1400" dirty="0" err="1" smtClean="0">
                <a:solidFill>
                  <a:schemeClr val="bg1"/>
                </a:solidFill>
                <a:latin typeface="Times"/>
                <a:cs typeface="Times"/>
              </a:rPr>
              <a:t>b</a:t>
            </a:r>
            <a:endParaRPr lang="en-US" sz="14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4953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Times"/>
                <a:cs typeface="Times"/>
              </a:rPr>
              <a:t>Anti-Collagen IV </a:t>
            </a:r>
            <a:r>
              <a:rPr lang="en-US" sz="1400" dirty="0" err="1">
                <a:solidFill>
                  <a:schemeClr val="bg1"/>
                </a:solidFill>
                <a:latin typeface="Times"/>
                <a:cs typeface="Times"/>
              </a:rPr>
              <a:t>A</a:t>
            </a:r>
            <a:r>
              <a:rPr lang="en-US" sz="1400" dirty="0" err="1" smtClean="0">
                <a:solidFill>
                  <a:schemeClr val="bg1"/>
                </a:solidFill>
                <a:latin typeface="Times"/>
                <a:cs typeface="Times"/>
              </a:rPr>
              <a:t>b</a:t>
            </a:r>
            <a:endParaRPr lang="en-US" sz="14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49530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Times"/>
                <a:cs typeface="Times"/>
              </a:rPr>
              <a:t>Anti-Collagen VII </a:t>
            </a:r>
            <a:r>
              <a:rPr lang="en-US" sz="1400" dirty="0" err="1">
                <a:solidFill>
                  <a:schemeClr val="bg1"/>
                </a:solidFill>
                <a:latin typeface="Times"/>
                <a:cs typeface="Times"/>
              </a:rPr>
              <a:t>A</a:t>
            </a:r>
            <a:r>
              <a:rPr lang="en-US" sz="1400" dirty="0" err="1" smtClean="0">
                <a:solidFill>
                  <a:schemeClr val="bg1"/>
                </a:solidFill>
                <a:latin typeface="Times"/>
                <a:cs typeface="Times"/>
              </a:rPr>
              <a:t>b</a:t>
            </a:r>
            <a:endParaRPr lang="en-US" sz="14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0" y="46482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Times"/>
                <a:cs typeface="Times"/>
              </a:rPr>
              <a:t>Anti-</a:t>
            </a:r>
            <a:r>
              <a:rPr lang="en-US" sz="1400" dirty="0" err="1" smtClean="0">
                <a:solidFill>
                  <a:schemeClr val="bg1"/>
                </a:solidFill>
                <a:latin typeface="Times"/>
                <a:cs typeface="Times"/>
              </a:rPr>
              <a:t>Laminin</a:t>
            </a:r>
            <a:r>
              <a:rPr lang="en-US" sz="1400" dirty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Times"/>
                <a:cs typeface="Times"/>
              </a:rPr>
              <a:t>A</a:t>
            </a:r>
            <a:r>
              <a:rPr lang="en-US" sz="1400" dirty="0" err="1" smtClean="0">
                <a:solidFill>
                  <a:schemeClr val="bg1"/>
                </a:solidFill>
                <a:latin typeface="Times"/>
                <a:cs typeface="Times"/>
              </a:rPr>
              <a:t>b</a:t>
            </a:r>
            <a:endParaRPr lang="en-US" sz="14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000" y="34290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"/>
                <a:cs typeface="Times"/>
              </a:rPr>
              <a:t>Dominant DEB</a:t>
            </a:r>
            <a:endParaRPr lang="en-US" sz="20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0" y="4267200"/>
            <a:ext cx="175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E009"/>
                </a:solidFill>
                <a:latin typeface="Times"/>
                <a:cs typeface="Times"/>
              </a:rPr>
              <a:t>All antibodies mark the “roof,” thus split is in </a:t>
            </a:r>
            <a:r>
              <a:rPr lang="en-US" dirty="0" err="1" smtClean="0">
                <a:solidFill>
                  <a:srgbClr val="FFE009"/>
                </a:solidFill>
                <a:latin typeface="Times"/>
                <a:cs typeface="Times"/>
              </a:rPr>
              <a:t>sublamina</a:t>
            </a:r>
            <a:r>
              <a:rPr lang="en-US" dirty="0" smtClean="0">
                <a:solidFill>
                  <a:srgbClr val="FFE009"/>
                </a:solidFill>
                <a:latin typeface="Times"/>
                <a:cs typeface="Times"/>
              </a:rPr>
              <a:t> </a:t>
            </a:r>
            <a:r>
              <a:rPr lang="en-US" dirty="0" err="1" smtClean="0">
                <a:solidFill>
                  <a:srgbClr val="FFE009"/>
                </a:solidFill>
                <a:latin typeface="Times"/>
                <a:cs typeface="Times"/>
              </a:rPr>
              <a:t>densa</a:t>
            </a:r>
            <a:r>
              <a:rPr lang="en-US" dirty="0" smtClean="0">
                <a:solidFill>
                  <a:srgbClr val="FFE009"/>
                </a:solidFill>
                <a:latin typeface="Times"/>
                <a:cs typeface="Times"/>
              </a:rPr>
              <a:t> in this case.</a:t>
            </a:r>
            <a:endParaRPr lang="en-US" dirty="0">
              <a:solidFill>
                <a:srgbClr val="FFE009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04503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569208"/>
            <a:ext cx="8686800" cy="1231392"/>
          </a:xfrm>
        </p:spPr>
        <p:txBody>
          <a:bodyPr/>
          <a:lstStyle/>
          <a:p>
            <a:pPr>
              <a:defRPr/>
            </a:pPr>
            <a:r>
              <a:rPr sz="4800" dirty="0" smtClean="0"/>
              <a:t>Epidermolysis Bullosa</a:t>
            </a:r>
            <a:r>
              <a:rPr lang="en-US" sz="4800" dirty="0" smtClean="0"/>
              <a:t> (EB)</a:t>
            </a:r>
            <a:r>
              <a:rPr sz="4800" dirty="0" smtClean="0"/>
              <a:t/>
            </a:r>
            <a:br>
              <a:rPr sz="4800" dirty="0" smtClean="0"/>
            </a:br>
            <a:endParaRPr sz="4800" dirty="0"/>
          </a:p>
        </p:txBody>
      </p:sp>
      <p:sp>
        <p:nvSpPr>
          <p:cNvPr id="6656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7848600" cy="838200"/>
          </a:xfrm>
        </p:spPr>
        <p:txBody>
          <a:bodyPr/>
          <a:lstStyle/>
          <a:p>
            <a:pPr algn="ctr"/>
            <a:r>
              <a:rPr lang="en-US" sz="4400" smtClean="0"/>
              <a:t>BMZ Clinical Correlation</a:t>
            </a:r>
          </a:p>
          <a:p>
            <a:pPr algn="ctr"/>
            <a:r>
              <a:rPr lang="en-US" sz="4400" smtClean="0"/>
              <a:t>with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90550"/>
          </a:xfrm>
        </p:spPr>
        <p:txBody>
          <a:bodyPr/>
          <a:lstStyle/>
          <a:p>
            <a:pPr algn="ctr"/>
            <a:r>
              <a:rPr lang="en-US" sz="4400" u="sng" dirty="0" smtClean="0">
                <a:latin typeface="Times New Roman" charset="0"/>
                <a:ea typeface="Times New Roman" charset="0"/>
                <a:cs typeface="Times New Roman" charset="0"/>
              </a:rPr>
              <a:t>Melanocytes</a:t>
            </a:r>
          </a:p>
        </p:txBody>
      </p:sp>
      <p:sp>
        <p:nvSpPr>
          <p:cNvPr id="25603" name="Rectangle 3"/>
          <p:cNvSpPr txBox="1">
            <a:spLocks/>
          </p:cNvSpPr>
          <p:nvPr/>
        </p:nvSpPr>
        <p:spPr bwMode="auto">
          <a:xfrm>
            <a:off x="0" y="685800"/>
            <a:ext cx="9067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ＭＳ Ｐゴシック" charset="-128"/>
                <a:cs typeface="ＭＳ Ｐゴシック" charset="-128"/>
              </a:rPr>
              <a:t>Melanocytes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ＭＳ Ｐゴシック" charset="-128"/>
                <a:cs typeface="ＭＳ Ｐゴシック" charset="-128"/>
              </a:rPr>
              <a:t>1:36 ratio to “connected” keratinocytes (3-dimensionally)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>
                <a:latin typeface="Times New Roman" charset="0"/>
                <a:ea typeface="ＭＳ Ｐゴシック" charset="-128"/>
                <a:cs typeface="ＭＳ Ｐゴシック" charset="-128"/>
              </a:rPr>
              <a:t>1:10 ratio to basal </a:t>
            </a:r>
            <a:r>
              <a:rPr lang="en-US" sz="20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keratinocytes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r>
              <a:rPr lang="en-US" sz="2000" dirty="0" smtClean="0">
                <a:latin typeface="Times New Roman" charset="0"/>
                <a:ea typeface="ＭＳ Ｐゴシック" charset="-128"/>
                <a:cs typeface="ＭＳ Ｐゴシック" charset="-128"/>
              </a:rPr>
              <a:t>E-cadherin utilized for cellular adhesion (unlike keratinocyte’s desmosomes)</a:t>
            </a:r>
            <a:endParaRPr lang="en-US" sz="20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</a:pPr>
            <a:endParaRPr lang="en-US" sz="1600" dirty="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560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4516" y="2743200"/>
            <a:ext cx="5939684" cy="38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3519488" y="6611938"/>
            <a:ext cx="19669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Times New Roman" charset="0"/>
                <a:ea typeface="Times New Roman" charset="0"/>
                <a:cs typeface="Times New Roman" charset="0"/>
              </a:rPr>
              <a:t>Image from www.therametics.com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/>
              <a:t>EB </a:t>
            </a:r>
            <a:r>
              <a:rPr sz="4800" dirty="0" smtClean="0"/>
              <a:t>Overall</a:t>
            </a:r>
            <a:endParaRPr sz="4800" dirty="0"/>
          </a:p>
        </p:txBody>
      </p:sp>
      <p:sp>
        <p:nvSpPr>
          <p:cNvPr id="67589" name="TextBox 11"/>
          <p:cNvSpPr txBox="1">
            <a:spLocks noChangeArrowheads="1"/>
          </p:cNvSpPr>
          <p:nvPr/>
        </p:nvSpPr>
        <p:spPr bwMode="auto">
          <a:xfrm>
            <a:off x="76200" y="698718"/>
            <a:ext cx="8991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Hereditary disorders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with mechanically-induced blisters, possible scarring /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milia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#1 cause of death after adolescence = SCC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Especially with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Hallopeau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-Siemens RDEB variant</a:t>
            </a:r>
          </a:p>
          <a:p>
            <a:pPr>
              <a:buFont typeface="Arial" charset="0"/>
              <a:buChar char="•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TX = Typically use non-adhesive dressings only, avoid trauma</a:t>
            </a: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1295400" y="2570163"/>
            <a:ext cx="6553200" cy="4287837"/>
            <a:chOff x="1219200" y="2570163"/>
            <a:chExt cx="6553200" cy="4287837"/>
          </a:xfrm>
        </p:grpSpPr>
        <p:pic>
          <p:nvPicPr>
            <p:cNvPr id="10" name="Picture 12"/>
            <p:cNvPicPr>
              <a:picLocks noChangeAspect="1"/>
            </p:cNvPicPr>
            <p:nvPr/>
          </p:nvPicPr>
          <p:blipFill>
            <a:blip r:embed="rId2"/>
            <a:srcRect r="2274"/>
            <a:stretch>
              <a:fillRect/>
            </a:stretch>
          </p:blipFill>
          <p:spPr bwMode="auto">
            <a:xfrm>
              <a:off x="1219200" y="2570163"/>
              <a:ext cx="6553200" cy="4287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5257800" y="3962400"/>
              <a:ext cx="1066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24600" y="4038600"/>
              <a:ext cx="1447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7588" name="TextBox 11"/>
          <p:cNvSpPr txBox="1">
            <a:spLocks noChangeArrowheads="1"/>
          </p:cNvSpPr>
          <p:nvPr/>
        </p:nvSpPr>
        <p:spPr bwMode="auto">
          <a:xfrm>
            <a:off x="2209800" y="6629400"/>
            <a:ext cx="4419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Image from </a:t>
            </a:r>
            <a:r>
              <a:rPr lang="en-US" sz="12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emedicine.medcscape.com</a:t>
            </a:r>
            <a:endParaRPr lang="en-US" sz="12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/>
          </p:cNvSpPr>
          <p:nvPr>
            <p:ph type="body" idx="4294967295"/>
          </p:nvPr>
        </p:nvSpPr>
        <p:spPr>
          <a:xfrm>
            <a:off x="76200" y="1676400"/>
            <a:ext cx="8991600" cy="4876800"/>
          </a:xfrm>
        </p:spPr>
        <p:txBody>
          <a:bodyPr/>
          <a:lstStyle/>
          <a:p>
            <a:r>
              <a:rPr lang="en-US" dirty="0" smtClean="0">
                <a:latin typeface="Times"/>
                <a:cs typeface="Times"/>
              </a:rPr>
              <a:t>All autosomal dominant &amp; have keratin 5, 14 mutations</a:t>
            </a:r>
            <a:r>
              <a:rPr lang="en-US" dirty="0">
                <a:latin typeface="Times"/>
                <a:cs typeface="Times"/>
              </a:rPr>
              <a:t> </a:t>
            </a:r>
            <a:r>
              <a:rPr lang="en-US" i="1" u="sng" dirty="0" smtClean="0">
                <a:solidFill>
                  <a:srgbClr val="FFFF00"/>
                </a:solidFill>
                <a:latin typeface="Times"/>
                <a:cs typeface="Times"/>
              </a:rPr>
              <a:t>except</a:t>
            </a:r>
            <a:r>
              <a:rPr lang="en-US" dirty="0" smtClean="0">
                <a:solidFill>
                  <a:srgbClr val="FFFF00"/>
                </a:solidFill>
                <a:latin typeface="Times"/>
                <a:cs typeface="Times"/>
              </a:rPr>
              <a:t>:</a:t>
            </a:r>
          </a:p>
          <a:p>
            <a:pPr lvl="1"/>
            <a:r>
              <a:rPr lang="en-US" dirty="0" smtClean="0">
                <a:latin typeface="Times"/>
                <a:cs typeface="Times"/>
              </a:rPr>
              <a:t>EBS with MD – autosomal recessive (Plectin mutation)</a:t>
            </a:r>
            <a:br>
              <a:rPr lang="en-US" dirty="0" smtClean="0">
                <a:latin typeface="Times"/>
                <a:cs typeface="Times"/>
              </a:rPr>
            </a:br>
            <a:endParaRPr lang="en-US" dirty="0" smtClean="0">
              <a:latin typeface="Times"/>
              <a:cs typeface="Times"/>
            </a:endParaRPr>
          </a:p>
          <a:p>
            <a:r>
              <a:rPr lang="en-US" dirty="0" smtClean="0">
                <a:latin typeface="Times"/>
                <a:cs typeface="Times"/>
              </a:rPr>
              <a:t>Clinically:</a:t>
            </a:r>
          </a:p>
          <a:p>
            <a:pPr lvl="1"/>
            <a:r>
              <a:rPr lang="en-US" dirty="0" smtClean="0">
                <a:latin typeface="Times"/>
                <a:cs typeface="Times"/>
              </a:rPr>
              <a:t>No inflammation</a:t>
            </a:r>
          </a:p>
          <a:p>
            <a:pPr lvl="1"/>
            <a:r>
              <a:rPr lang="en-US" dirty="0" smtClean="0">
                <a:latin typeface="Times"/>
                <a:cs typeface="Times"/>
              </a:rPr>
              <a:t>Intraepidermal cleavage</a:t>
            </a:r>
          </a:p>
          <a:p>
            <a:pPr lvl="2"/>
            <a:r>
              <a:rPr lang="en-US" dirty="0" smtClean="0">
                <a:latin typeface="Times"/>
                <a:cs typeface="Times"/>
              </a:rPr>
              <a:t>Basement membrane intact</a:t>
            </a:r>
          </a:p>
          <a:p>
            <a:pPr lvl="2"/>
            <a:r>
              <a:rPr lang="en-US" dirty="0" smtClean="0">
                <a:latin typeface="Times"/>
                <a:cs typeface="Times"/>
              </a:rPr>
              <a:t>Defect in cytoplasmic-side of basal cells</a:t>
            </a:r>
          </a:p>
          <a:p>
            <a:pPr lvl="1"/>
            <a:r>
              <a:rPr lang="en-US" dirty="0" smtClean="0">
                <a:latin typeface="Times"/>
                <a:cs typeface="Times"/>
              </a:rPr>
              <a:t>NO scarring (usually) or milia since above basement membrane</a:t>
            </a:r>
            <a:br>
              <a:rPr lang="en-US" dirty="0" smtClean="0">
                <a:latin typeface="Times"/>
                <a:cs typeface="Times"/>
              </a:rPr>
            </a:br>
            <a:endParaRPr lang="en-US" dirty="0" smtClean="0">
              <a:latin typeface="Times"/>
              <a:cs typeface="Time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8991600" cy="85039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000" dirty="0" smtClean="0"/>
              <a:t>Epidermolysis Bullosa Simplex (EBS)</a:t>
            </a:r>
            <a:r>
              <a:rPr lang="en-US" sz="4000" dirty="0" smtClean="0"/>
              <a:t> Variants</a:t>
            </a:r>
            <a:endParaRPr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85039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000" smtClean="0"/>
              <a:t>Generalized EBS - Koebner</a:t>
            </a:r>
            <a:endParaRPr sz="4000"/>
          </a:p>
        </p:txBody>
      </p:sp>
      <p:sp>
        <p:nvSpPr>
          <p:cNvPr id="70659" name="Text Placeholder 2"/>
          <p:cNvSpPr>
            <a:spLocks noGrp="1"/>
          </p:cNvSpPr>
          <p:nvPr>
            <p:ph type="body" idx="1"/>
          </p:nvPr>
        </p:nvSpPr>
        <p:spPr>
          <a:xfrm>
            <a:off x="381000" y="990600"/>
            <a:ext cx="8229600" cy="2743200"/>
          </a:xfrm>
        </p:spPr>
        <p:txBody>
          <a:bodyPr/>
          <a:lstStyle/>
          <a:p>
            <a:pPr eaLnBrk="1" hangingPunct="1"/>
            <a:r>
              <a:rPr lang="en-US" sz="2400" u="sng" dirty="0">
                <a:latin typeface="Times"/>
                <a:cs typeface="Times"/>
              </a:rPr>
              <a:t>Onset</a:t>
            </a:r>
            <a:r>
              <a:rPr lang="en-US" sz="2400" dirty="0">
                <a:latin typeface="Times"/>
                <a:cs typeface="Times"/>
              </a:rPr>
              <a:t> = Birth or infancy (autosomal dominant)</a:t>
            </a:r>
            <a:br>
              <a:rPr lang="en-US" sz="2400" dirty="0">
                <a:latin typeface="Times"/>
                <a:cs typeface="Times"/>
              </a:rPr>
            </a:br>
            <a:endParaRPr lang="en-US" sz="2400" dirty="0">
              <a:latin typeface="Times"/>
              <a:cs typeface="Times"/>
            </a:endParaRPr>
          </a:p>
          <a:p>
            <a:pPr eaLnBrk="1" hangingPunct="1"/>
            <a:r>
              <a:rPr lang="en-US" sz="2400" u="sng" dirty="0" smtClean="0">
                <a:latin typeface="Times"/>
                <a:cs typeface="Times"/>
              </a:rPr>
              <a:t>Presentation</a:t>
            </a:r>
            <a:r>
              <a:rPr lang="en-US" sz="2400" dirty="0" smtClean="0">
                <a:latin typeface="Times"/>
                <a:cs typeface="Times"/>
              </a:rPr>
              <a:t>:</a:t>
            </a:r>
          </a:p>
          <a:p>
            <a:pPr eaLnBrk="1" hangingPunct="1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  <a:latin typeface="Times"/>
                <a:cs typeface="Times"/>
              </a:rPr>
              <a:t> Generalized </a:t>
            </a:r>
            <a:r>
              <a:rPr lang="en-US" sz="2400" dirty="0">
                <a:solidFill>
                  <a:srgbClr val="FFFF00"/>
                </a:solidFill>
                <a:latin typeface="Times"/>
                <a:cs typeface="Times"/>
              </a:rPr>
              <a:t>blisters </a:t>
            </a:r>
            <a:r>
              <a:rPr lang="en-US" sz="2400" dirty="0">
                <a:latin typeface="Times"/>
                <a:cs typeface="Times"/>
              </a:rPr>
              <a:t>on hands/feet</a:t>
            </a:r>
            <a:r>
              <a:rPr lang="en-US" sz="2400" dirty="0" smtClean="0">
                <a:latin typeface="Times"/>
                <a:cs typeface="Times"/>
              </a:rPr>
              <a:t> &amp; extremities</a:t>
            </a:r>
          </a:p>
          <a:p>
            <a:pPr eaLnBrk="1" hangingPunct="1">
              <a:buFont typeface="Arial"/>
              <a:buChar char="•"/>
            </a:pPr>
            <a:r>
              <a:rPr lang="en-US" sz="2400" u="sng" dirty="0" smtClean="0">
                <a:latin typeface="Times"/>
                <a:cs typeface="Times"/>
              </a:rPr>
              <a:t> Spares </a:t>
            </a:r>
            <a:r>
              <a:rPr lang="en-US" sz="2400" dirty="0">
                <a:latin typeface="Times"/>
                <a:cs typeface="Times"/>
              </a:rPr>
              <a:t>nails, teeth &amp; oral </a:t>
            </a:r>
            <a:r>
              <a:rPr lang="en-US" sz="2400" dirty="0" smtClean="0">
                <a:latin typeface="Times"/>
                <a:cs typeface="Times"/>
              </a:rPr>
              <a:t>mucosa</a:t>
            </a:r>
          </a:p>
          <a:p>
            <a:pPr eaLnBrk="1" hangingPunct="1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  <a:latin typeface="Times"/>
                <a:cs typeface="Times"/>
              </a:rPr>
              <a:t> Worse </a:t>
            </a:r>
            <a:r>
              <a:rPr lang="en-US" sz="2400" dirty="0">
                <a:solidFill>
                  <a:srgbClr val="FFFF00"/>
                </a:solidFill>
                <a:latin typeface="Times"/>
                <a:cs typeface="Times"/>
              </a:rPr>
              <a:t>in warm weather</a:t>
            </a:r>
          </a:p>
        </p:txBody>
      </p:sp>
      <p:sp>
        <p:nvSpPr>
          <p:cNvPr id="70660" name="TextBox 6"/>
          <p:cNvSpPr txBox="1">
            <a:spLocks noChangeArrowheads="1"/>
          </p:cNvSpPr>
          <p:nvPr/>
        </p:nvSpPr>
        <p:spPr bwMode="auto">
          <a:xfrm>
            <a:off x="1752600" y="6550025"/>
            <a:ext cx="5486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imes New Roman" charset="0"/>
                <a:ea typeface="Times New Roman" charset="0"/>
                <a:cs typeface="Times New Roman" charset="0"/>
              </a:rPr>
              <a:t>Images from emedicine.medscape.com</a:t>
            </a:r>
          </a:p>
        </p:txBody>
      </p:sp>
      <p:pic>
        <p:nvPicPr>
          <p:cNvPr id="70661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3810000"/>
            <a:ext cx="3811587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810000"/>
            <a:ext cx="3725863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000" smtClean="0"/>
              <a:t>Localized EBS – Weber-Cockayne</a:t>
            </a:r>
            <a:endParaRPr sz="4000"/>
          </a:p>
        </p:txBody>
      </p:sp>
      <p:pic>
        <p:nvPicPr>
          <p:cNvPr id="71683" name="Picture 3" descr="Web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781504"/>
            <a:ext cx="8610600" cy="307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TextBox 6"/>
          <p:cNvSpPr txBox="1">
            <a:spLocks noChangeArrowheads="1"/>
          </p:cNvSpPr>
          <p:nvPr/>
        </p:nvSpPr>
        <p:spPr bwMode="auto">
          <a:xfrm>
            <a:off x="152400" y="990600"/>
            <a:ext cx="868680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u="sng" dirty="0" smtClean="0">
                <a:solidFill>
                  <a:srgbClr val="FFFFFF"/>
                </a:solidFill>
                <a:latin typeface="Times"/>
                <a:cs typeface="Times"/>
              </a:rPr>
              <a:t>Onset</a:t>
            </a:r>
            <a:r>
              <a:rPr lang="en-US" sz="2000" dirty="0" smtClean="0">
                <a:solidFill>
                  <a:srgbClr val="FFFFFF"/>
                </a:solidFill>
                <a:latin typeface="Times"/>
                <a:cs typeface="Times"/>
              </a:rPr>
              <a:t> = Childhood / Early adult life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Times"/>
                <a:cs typeface="Times"/>
              </a:rPr>
              <a:t>Most </a:t>
            </a:r>
            <a:r>
              <a:rPr lang="en-US" sz="2000" dirty="0">
                <a:solidFill>
                  <a:srgbClr val="FFFF00"/>
                </a:solidFill>
                <a:latin typeface="Times"/>
                <a:cs typeface="Times"/>
              </a:rPr>
              <a:t>common type </a:t>
            </a:r>
            <a:r>
              <a:rPr lang="en-US" sz="2000" dirty="0">
                <a:latin typeface="Times"/>
                <a:cs typeface="Times"/>
              </a:rPr>
              <a:t>(autosomal dominant</a:t>
            </a:r>
            <a:r>
              <a:rPr lang="en-US" sz="2000" dirty="0" smtClean="0">
                <a:latin typeface="Times"/>
                <a:cs typeface="Times"/>
              </a:rPr>
              <a:t>)</a:t>
            </a:r>
          </a:p>
          <a:p>
            <a:endParaRPr lang="en-US" sz="1400" dirty="0">
              <a:latin typeface="Times"/>
              <a:cs typeface="Times"/>
            </a:endParaRPr>
          </a:p>
          <a:p>
            <a:r>
              <a:rPr lang="en-US" sz="2000" u="sng" dirty="0">
                <a:latin typeface="Times"/>
                <a:cs typeface="Times"/>
              </a:rPr>
              <a:t>Presentation:</a:t>
            </a:r>
            <a:endParaRPr lang="en-US" sz="2000" u="sng" dirty="0" smtClean="0">
              <a:latin typeface="Times"/>
              <a:cs typeface="Time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Times"/>
                <a:cs typeface="Times"/>
              </a:rPr>
              <a:t> Thick</a:t>
            </a:r>
            <a:r>
              <a:rPr lang="en-US" sz="2000" dirty="0">
                <a:latin typeface="Times"/>
                <a:cs typeface="Times"/>
              </a:rPr>
              <a:t>-walled </a:t>
            </a:r>
            <a:r>
              <a:rPr lang="en-US" sz="2000" dirty="0" smtClean="0">
                <a:latin typeface="Times"/>
                <a:cs typeface="Times"/>
              </a:rPr>
              <a:t>blisters on </a:t>
            </a:r>
            <a:r>
              <a:rPr lang="en-US" sz="2000" dirty="0" smtClean="0">
                <a:solidFill>
                  <a:srgbClr val="FFFF00"/>
                </a:solidFill>
                <a:latin typeface="Times"/>
                <a:cs typeface="Times"/>
              </a:rPr>
              <a:t>hands/feet </a:t>
            </a:r>
            <a:r>
              <a:rPr lang="en-US" sz="2000" dirty="0" smtClean="0">
                <a:latin typeface="Times"/>
                <a:cs typeface="Times"/>
              </a:rPr>
              <a:t>after exercise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latin typeface="Times"/>
                <a:cs typeface="Times"/>
              </a:rPr>
              <a:t> Remember = Two hands &amp; two words in the name….Weber-Cockayne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Times"/>
                <a:cs typeface="Times"/>
              </a:rPr>
              <a:t> Hyperhidrosis</a:t>
            </a:r>
            <a:endParaRPr lang="en-US" sz="2000" dirty="0" smtClean="0">
              <a:latin typeface="Times"/>
              <a:cs typeface="Time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Times"/>
                <a:cs typeface="Times"/>
              </a:rPr>
              <a:t> Secondary </a:t>
            </a:r>
            <a:r>
              <a:rPr lang="en-US" sz="2000" dirty="0">
                <a:latin typeface="Times"/>
                <a:cs typeface="Times"/>
              </a:rPr>
              <a:t>infection of </a:t>
            </a:r>
            <a:r>
              <a:rPr lang="en-US" sz="2000" dirty="0" smtClean="0">
                <a:latin typeface="Times"/>
                <a:cs typeface="Times"/>
              </a:rPr>
              <a:t>blisters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Times"/>
                <a:cs typeface="Times"/>
              </a:rPr>
              <a:t> Worse</a:t>
            </a:r>
            <a:r>
              <a:rPr lang="en-US" sz="2000" dirty="0" smtClean="0">
                <a:latin typeface="Times"/>
                <a:cs typeface="Times"/>
              </a:rPr>
              <a:t> </a:t>
            </a:r>
            <a:r>
              <a:rPr lang="en-US" sz="2000" dirty="0">
                <a:latin typeface="Times"/>
                <a:cs typeface="Times"/>
              </a:rPr>
              <a:t>in warm weather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5039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000" smtClean="0"/>
              <a:t>EBS Herptiformis – Dowling Meara</a:t>
            </a:r>
            <a:endParaRPr sz="4000"/>
          </a:p>
        </p:txBody>
      </p:sp>
      <p:sp>
        <p:nvSpPr>
          <p:cNvPr id="72707" name="Text Placeholder 2"/>
          <p:cNvSpPr>
            <a:spLocks noGrp="1"/>
          </p:cNvSpPr>
          <p:nvPr>
            <p:ph type="body" idx="1"/>
          </p:nvPr>
        </p:nvSpPr>
        <p:spPr>
          <a:xfrm>
            <a:off x="304800" y="914400"/>
            <a:ext cx="8763000" cy="2743200"/>
          </a:xfrm>
        </p:spPr>
        <p:txBody>
          <a:bodyPr/>
          <a:lstStyle/>
          <a:p>
            <a:pPr eaLnBrk="1" hangingPunct="1"/>
            <a:r>
              <a:rPr lang="en-US" sz="2000" u="sng" dirty="0">
                <a:latin typeface="Times"/>
                <a:cs typeface="Times"/>
              </a:rPr>
              <a:t>Onset</a:t>
            </a:r>
            <a:r>
              <a:rPr lang="en-US" sz="2000" dirty="0">
                <a:latin typeface="Times"/>
                <a:cs typeface="Times"/>
              </a:rPr>
              <a:t> = Birth (autosomal dominant)</a:t>
            </a:r>
          </a:p>
          <a:p>
            <a:pPr eaLnBrk="1" hangingPunct="1"/>
            <a:endParaRPr lang="en-US" sz="1200" dirty="0">
              <a:latin typeface="Times"/>
              <a:cs typeface="Times"/>
            </a:endParaRPr>
          </a:p>
          <a:p>
            <a:pPr eaLnBrk="1" hangingPunct="1"/>
            <a:r>
              <a:rPr lang="en-US" sz="2000" u="sng" dirty="0">
                <a:latin typeface="Times"/>
                <a:cs typeface="Times"/>
              </a:rPr>
              <a:t>Presentation: </a:t>
            </a:r>
            <a:r>
              <a:rPr lang="en-US" sz="2000" u="sng" dirty="0" smtClean="0">
                <a:latin typeface="Times"/>
                <a:cs typeface="Times"/>
              </a:rPr>
              <a:t> </a:t>
            </a:r>
          </a:p>
          <a:p>
            <a:pPr eaLnBrk="1" hangingPunct="1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Times"/>
                <a:cs typeface="Times"/>
              </a:rPr>
              <a:t> Grouped </a:t>
            </a:r>
            <a:r>
              <a:rPr lang="en-US" sz="2000" dirty="0">
                <a:solidFill>
                  <a:srgbClr val="FFFF00"/>
                </a:solidFill>
                <a:latin typeface="Times"/>
                <a:cs typeface="Times"/>
              </a:rPr>
              <a:t>blisters </a:t>
            </a:r>
            <a:r>
              <a:rPr lang="en-US" sz="2000" dirty="0">
                <a:latin typeface="Times"/>
                <a:cs typeface="Times"/>
              </a:rPr>
              <a:t>(“EBS Herpetiformis”</a:t>
            </a:r>
            <a:r>
              <a:rPr lang="en-US" sz="2000" dirty="0" smtClean="0">
                <a:latin typeface="Times"/>
                <a:cs typeface="Times"/>
              </a:rPr>
              <a:t>) on trunk, proximal extremities</a:t>
            </a:r>
          </a:p>
          <a:p>
            <a:pPr lvl="1" eaLnBrk="1" hangingPunct="1">
              <a:buFont typeface="Arial"/>
              <a:buChar char="•"/>
            </a:pPr>
            <a:r>
              <a:rPr lang="en-US" sz="2000" dirty="0" smtClean="0">
                <a:latin typeface="Times"/>
                <a:cs typeface="Times"/>
              </a:rPr>
              <a:t>May involve oral mucosa</a:t>
            </a:r>
          </a:p>
          <a:p>
            <a:pPr eaLnBrk="1" hangingPunct="1">
              <a:buFont typeface="Arial"/>
              <a:buChar char="•"/>
            </a:pPr>
            <a:r>
              <a:rPr lang="en-US" sz="2000" dirty="0" smtClean="0">
                <a:latin typeface="Times"/>
                <a:cs typeface="Times"/>
              </a:rPr>
              <a:t> Nails </a:t>
            </a:r>
            <a:r>
              <a:rPr lang="en-US" sz="2000" dirty="0">
                <a:latin typeface="Times"/>
                <a:cs typeface="Times"/>
              </a:rPr>
              <a:t>may </a:t>
            </a:r>
            <a:r>
              <a:rPr lang="en-US" sz="2000" dirty="0" smtClean="0">
                <a:latin typeface="Times"/>
                <a:cs typeface="Times"/>
              </a:rPr>
              <a:t>shed</a:t>
            </a:r>
          </a:p>
          <a:p>
            <a:pPr eaLnBrk="1" hangingPunct="1">
              <a:buFont typeface="Arial"/>
              <a:buChar char="•"/>
            </a:pPr>
            <a:r>
              <a:rPr lang="en-US" sz="2000" u="sng" dirty="0" smtClean="0">
                <a:solidFill>
                  <a:srgbClr val="FFFF00"/>
                </a:solidFill>
                <a:latin typeface="Times"/>
                <a:cs typeface="Times"/>
              </a:rPr>
              <a:t> NOT</a:t>
            </a:r>
            <a:r>
              <a:rPr lang="en-US" sz="2000" dirty="0" smtClean="0">
                <a:latin typeface="Times"/>
                <a:cs typeface="Times"/>
              </a:rPr>
              <a:t> </a:t>
            </a:r>
            <a:r>
              <a:rPr lang="en-US" sz="2000" dirty="0">
                <a:latin typeface="Times"/>
                <a:cs typeface="Times"/>
              </a:rPr>
              <a:t>affected by </a:t>
            </a:r>
            <a:r>
              <a:rPr lang="en-US" sz="2000" dirty="0" smtClean="0">
                <a:latin typeface="Times"/>
                <a:cs typeface="Times"/>
              </a:rPr>
              <a:t>weather</a:t>
            </a:r>
          </a:p>
          <a:p>
            <a:pPr eaLnBrk="1" hangingPunct="1">
              <a:buFont typeface="Arial"/>
              <a:buChar char="•"/>
            </a:pPr>
            <a:r>
              <a:rPr lang="en-US" sz="2000" dirty="0" smtClean="0">
                <a:latin typeface="Times"/>
                <a:cs typeface="Times"/>
              </a:rPr>
              <a:t> </a:t>
            </a:r>
            <a:r>
              <a:rPr lang="en-US" sz="2000" u="sng" dirty="0" smtClean="0">
                <a:latin typeface="Times"/>
                <a:cs typeface="Times"/>
              </a:rPr>
              <a:t>EM finding:</a:t>
            </a:r>
          </a:p>
          <a:p>
            <a:pPr lvl="1" eaLnBrk="1" hangingPunct="1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Times"/>
                <a:cs typeface="Times"/>
              </a:rPr>
              <a:t>Clumping </a:t>
            </a:r>
            <a:r>
              <a:rPr lang="en-US" sz="2000" dirty="0">
                <a:solidFill>
                  <a:srgbClr val="FFFF00"/>
                </a:solidFill>
                <a:latin typeface="Times"/>
                <a:cs typeface="Times"/>
              </a:rPr>
              <a:t>of </a:t>
            </a:r>
            <a:r>
              <a:rPr lang="en-US" sz="2000" dirty="0" smtClean="0">
                <a:solidFill>
                  <a:srgbClr val="FFFF00"/>
                </a:solidFill>
                <a:latin typeface="Times"/>
                <a:cs typeface="Times"/>
              </a:rPr>
              <a:t>tonofilaments in basal keratinocytes </a:t>
            </a:r>
            <a:r>
              <a:rPr lang="en-US" sz="2000" dirty="0" smtClean="0">
                <a:latin typeface="Times"/>
                <a:cs typeface="Times"/>
              </a:rPr>
              <a:t>(not a specific finding)</a:t>
            </a:r>
            <a:endParaRPr lang="en-US" sz="2000" dirty="0">
              <a:latin typeface="Times"/>
              <a:cs typeface="Times"/>
            </a:endParaRPr>
          </a:p>
        </p:txBody>
      </p:sp>
      <p:pic>
        <p:nvPicPr>
          <p:cNvPr id="72708" name="Picture 3" descr="Dowli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4149129"/>
            <a:ext cx="3200400" cy="270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4" descr="Dowling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4172978"/>
            <a:ext cx="3429000" cy="2685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ment Membra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582" y="2895600"/>
            <a:ext cx="3655418" cy="396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85039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000" smtClean="0"/>
              <a:t>EBS with Muscular Dystrophy</a:t>
            </a:r>
            <a:endParaRPr sz="4000"/>
          </a:p>
        </p:txBody>
      </p:sp>
      <p:sp>
        <p:nvSpPr>
          <p:cNvPr id="5" name="Rectangle 4"/>
          <p:cNvSpPr/>
          <p:nvPr/>
        </p:nvSpPr>
        <p:spPr>
          <a:xfrm>
            <a:off x="4267200" y="3810000"/>
            <a:ext cx="609600" cy="6858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3733" name="TextBox 5"/>
          <p:cNvSpPr txBox="1">
            <a:spLocks noChangeArrowheads="1"/>
          </p:cNvSpPr>
          <p:nvPr/>
        </p:nvSpPr>
        <p:spPr bwMode="auto">
          <a:xfrm>
            <a:off x="152400" y="990600"/>
            <a:ext cx="8991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sz="2400" dirty="0">
                <a:solidFill>
                  <a:srgbClr val="FFFF00"/>
                </a:solidFill>
                <a:latin typeface="Times"/>
                <a:cs typeface="Times"/>
              </a:rPr>
              <a:t>Autosomal recessive, </a:t>
            </a:r>
            <a:r>
              <a:rPr lang="en-US" sz="2400" dirty="0">
                <a:latin typeface="Times"/>
                <a:cs typeface="Times"/>
              </a:rPr>
              <a:t>similar Koebner clinically 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latin typeface="Times"/>
                <a:cs typeface="Times"/>
              </a:rPr>
              <a:t> Only EBS that is </a:t>
            </a:r>
            <a:r>
              <a:rPr lang="en-US" sz="2400" u="sng" dirty="0">
                <a:solidFill>
                  <a:srgbClr val="FFFF00"/>
                </a:solidFill>
                <a:latin typeface="Times"/>
                <a:cs typeface="Times"/>
              </a:rPr>
              <a:t>NOT</a:t>
            </a:r>
            <a:r>
              <a:rPr lang="en-US" sz="2400" dirty="0">
                <a:latin typeface="Times"/>
                <a:cs typeface="Times"/>
              </a:rPr>
              <a:t> due to keratin mutation:</a:t>
            </a:r>
          </a:p>
          <a:p>
            <a:pPr lvl="1">
              <a:buFont typeface="Arial" charset="0"/>
              <a:buChar char="•"/>
            </a:pPr>
            <a:r>
              <a:rPr lang="en-US" sz="2400" dirty="0">
                <a:latin typeface="Times"/>
                <a:cs typeface="Times"/>
              </a:rPr>
              <a:t> Plectin </a:t>
            </a:r>
            <a:r>
              <a:rPr lang="en-US" sz="2400" i="1" dirty="0">
                <a:latin typeface="Times"/>
                <a:cs typeface="Times"/>
              </a:rPr>
              <a:t>(Think “Plectin…..P….pectoralis muscle”)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latin typeface="Times"/>
                <a:cs typeface="Times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Times"/>
                <a:cs typeface="Times"/>
              </a:rPr>
              <a:t>Adult onset muscular dystrophy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latin typeface="Times"/>
                <a:cs typeface="Times"/>
              </a:rPr>
              <a:t> Assoc. with congenital myasthenia gravis </a:t>
            </a:r>
            <a:r>
              <a:rPr lang="en-US" sz="2000" dirty="0" smtClean="0">
                <a:latin typeface="Times"/>
                <a:cs typeface="Times"/>
              </a:rPr>
              <a:t>(Ab </a:t>
            </a:r>
            <a:r>
              <a:rPr lang="en-US" sz="2000" dirty="0">
                <a:latin typeface="Times"/>
                <a:cs typeface="Times"/>
              </a:rPr>
              <a:t>to acetylcholine receptors)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6008"/>
            <a:ext cx="7772400" cy="85039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Junctional EB </a:t>
            </a:r>
            <a:r>
              <a:rPr lang="en-US" dirty="0" smtClean="0"/>
              <a:t>(JEB) </a:t>
            </a:r>
            <a:r>
              <a:rPr dirty="0" smtClean="0"/>
              <a:t>Overall</a:t>
            </a:r>
            <a:endParaRPr dirty="0"/>
          </a:p>
        </p:txBody>
      </p:sp>
      <p:sp>
        <p:nvSpPr>
          <p:cNvPr id="74755" name="TextBox 5"/>
          <p:cNvSpPr txBox="1">
            <a:spLocks noChangeArrowheads="1"/>
          </p:cNvSpPr>
          <p:nvPr/>
        </p:nvSpPr>
        <p:spPr bwMode="auto">
          <a:xfrm>
            <a:off x="457200" y="1797050"/>
            <a:ext cx="83058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sz="2400" dirty="0">
                <a:latin typeface="Times"/>
                <a:cs typeface="Times"/>
              </a:rPr>
              <a:t>All JEB are </a:t>
            </a:r>
            <a:r>
              <a:rPr lang="en-US" sz="2400" dirty="0">
                <a:solidFill>
                  <a:srgbClr val="FFFF00"/>
                </a:solidFill>
                <a:latin typeface="Times"/>
                <a:cs typeface="Times"/>
              </a:rPr>
              <a:t>Autosomal recessive </a:t>
            </a:r>
            <a:r>
              <a:rPr lang="en-US" sz="2400" dirty="0">
                <a:latin typeface="Times"/>
                <a:cs typeface="Times"/>
              </a:rPr>
              <a:t/>
            </a:r>
            <a:br>
              <a:rPr lang="en-US" sz="2400" dirty="0">
                <a:latin typeface="Times"/>
                <a:cs typeface="Times"/>
              </a:rPr>
            </a:br>
            <a:endParaRPr lang="en-US" sz="2400" dirty="0">
              <a:latin typeface="Times"/>
              <a:cs typeface="Times"/>
            </a:endParaRPr>
          </a:p>
          <a:p>
            <a:pPr>
              <a:buFont typeface="Arial" charset="0"/>
              <a:buChar char="•"/>
            </a:pPr>
            <a:r>
              <a:rPr lang="en-US" sz="2400" dirty="0">
                <a:latin typeface="Times"/>
                <a:cs typeface="Times"/>
              </a:rPr>
              <a:t> </a:t>
            </a:r>
            <a:r>
              <a:rPr lang="en-US" sz="2400" dirty="0" smtClean="0">
                <a:latin typeface="Times"/>
                <a:cs typeface="Times"/>
              </a:rPr>
              <a:t>All variants of JEB have abnormal </a:t>
            </a:r>
            <a:r>
              <a:rPr lang="en-US" sz="2400" dirty="0" err="1" smtClean="0">
                <a:latin typeface="Times"/>
                <a:cs typeface="Times"/>
              </a:rPr>
              <a:t>Uncein</a:t>
            </a:r>
            <a:r>
              <a:rPr lang="en-US" sz="2400" dirty="0" smtClean="0">
                <a:latin typeface="Times"/>
                <a:cs typeface="Times"/>
              </a:rPr>
              <a:t> </a:t>
            </a:r>
            <a:r>
              <a:rPr lang="en-US" sz="2400" dirty="0">
                <a:latin typeface="Times"/>
                <a:cs typeface="Times"/>
              </a:rPr>
              <a:t>(19 -DEJ-1) protein</a:t>
            </a:r>
          </a:p>
          <a:p>
            <a:pPr lvl="2">
              <a:buFont typeface="Arial" charset="0"/>
              <a:buChar char="•"/>
            </a:pPr>
            <a:r>
              <a:rPr lang="en-US" sz="2400" dirty="0">
                <a:latin typeface="Times"/>
                <a:cs typeface="Times"/>
              </a:rPr>
              <a:t> An anchoring filament-associated </a:t>
            </a:r>
            <a:r>
              <a:rPr lang="en-US" sz="2400" dirty="0" smtClean="0">
                <a:latin typeface="Times"/>
                <a:cs typeface="Times"/>
              </a:rPr>
              <a:t>protein</a:t>
            </a:r>
            <a:br>
              <a:rPr lang="en-US" sz="2400" dirty="0" smtClean="0">
                <a:latin typeface="Times"/>
                <a:cs typeface="Times"/>
              </a:rPr>
            </a:br>
            <a:r>
              <a:rPr lang="en-US" sz="2400" dirty="0" smtClean="0">
                <a:latin typeface="Times"/>
                <a:cs typeface="Times"/>
              </a:rPr>
              <a:t> </a:t>
            </a:r>
            <a:endParaRPr lang="en-US" sz="2400" dirty="0">
              <a:latin typeface="Times"/>
              <a:cs typeface="Times"/>
            </a:endParaRPr>
          </a:p>
          <a:p>
            <a:pPr>
              <a:buFont typeface="Arial" charset="0"/>
              <a:buChar char="•"/>
            </a:pPr>
            <a:r>
              <a:rPr lang="en-US" sz="2400" dirty="0">
                <a:latin typeface="Times"/>
                <a:cs typeface="Times"/>
              </a:rPr>
              <a:t> Involve Laminin-5 (Laminin-332) </a:t>
            </a:r>
            <a:r>
              <a:rPr lang="en-US" sz="2400" dirty="0" smtClean="0">
                <a:latin typeface="Times"/>
                <a:cs typeface="Times"/>
              </a:rPr>
              <a:t>in some way:</a:t>
            </a:r>
            <a:endParaRPr lang="en-US" sz="2400" dirty="0">
              <a:latin typeface="Times"/>
              <a:cs typeface="Times"/>
            </a:endParaRPr>
          </a:p>
          <a:p>
            <a:pPr lvl="1">
              <a:buFont typeface="Arial" charset="0"/>
              <a:buChar char="•"/>
            </a:pPr>
            <a:r>
              <a:rPr lang="en-US" sz="2400" dirty="0">
                <a:latin typeface="Times"/>
                <a:cs typeface="Times"/>
              </a:rPr>
              <a:t> Mutation</a:t>
            </a:r>
          </a:p>
          <a:p>
            <a:pPr lvl="1">
              <a:buFont typeface="Arial" charset="0"/>
              <a:buChar char="•"/>
            </a:pPr>
            <a:r>
              <a:rPr lang="en-US" sz="2400" dirty="0">
                <a:latin typeface="Times"/>
                <a:cs typeface="Times"/>
              </a:rPr>
              <a:t> Mutation in connection to Laminin-</a:t>
            </a:r>
            <a:r>
              <a:rPr lang="en-US" sz="2400" dirty="0" smtClean="0">
                <a:latin typeface="Times"/>
                <a:cs typeface="Times"/>
              </a:rPr>
              <a:t>5 (i.e., BPAG2)</a:t>
            </a:r>
          </a:p>
          <a:p>
            <a:pPr lvl="1">
              <a:buFont typeface="Arial" charset="0"/>
              <a:buChar char="•"/>
            </a:pPr>
            <a:endParaRPr lang="en-US" sz="2400" dirty="0">
              <a:latin typeface="Times"/>
              <a:cs typeface="Times"/>
            </a:endParaRPr>
          </a:p>
          <a:p>
            <a:pPr>
              <a:buFont typeface="Arial" charset="0"/>
              <a:buChar char="•"/>
            </a:pPr>
            <a:r>
              <a:rPr lang="en-US" sz="2400" dirty="0">
                <a:latin typeface="Times"/>
                <a:cs typeface="Times"/>
              </a:rPr>
              <a:t> Blister form in </a:t>
            </a:r>
            <a:r>
              <a:rPr lang="en-US" sz="2400" u="sng" dirty="0">
                <a:latin typeface="Times"/>
                <a:cs typeface="Times"/>
              </a:rPr>
              <a:t>lamina lucida </a:t>
            </a:r>
            <a:r>
              <a:rPr lang="en-US" sz="2400" dirty="0">
                <a:latin typeface="Times"/>
                <a:cs typeface="Times"/>
              </a:rPr>
              <a:t>due to defect</a:t>
            </a:r>
            <a:br>
              <a:rPr lang="en-US" sz="2400" dirty="0">
                <a:latin typeface="Times"/>
                <a:cs typeface="Times"/>
              </a:rPr>
            </a:br>
            <a:endParaRPr lang="en-US" sz="2400" dirty="0">
              <a:latin typeface="Times"/>
              <a:cs typeface="Times"/>
            </a:endParaRPr>
          </a:p>
          <a:p>
            <a:pPr>
              <a:buFont typeface="Arial" charset="0"/>
              <a:buChar char="•"/>
            </a:pPr>
            <a:r>
              <a:rPr lang="en-US" sz="2400" dirty="0">
                <a:latin typeface="Times"/>
                <a:cs typeface="Times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Times"/>
                <a:cs typeface="Times"/>
              </a:rPr>
              <a:t>Enamel hypoplasia </a:t>
            </a:r>
            <a:r>
              <a:rPr lang="en-US" sz="2400" dirty="0">
                <a:latin typeface="Times"/>
                <a:cs typeface="Times"/>
              </a:rPr>
              <a:t>is characteristic of all forms of JEB</a:t>
            </a:r>
          </a:p>
          <a:p>
            <a:pPr>
              <a:buFont typeface="Arial" charset="0"/>
              <a:buChar char="•"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ment Membra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133600"/>
            <a:ext cx="4267200" cy="4625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85039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/>
              <a:t>JEB-pyloric atresia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6629400" y="3962400"/>
            <a:ext cx="990600" cy="11430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5781" name="Picture 4" descr="P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200400"/>
            <a:ext cx="2692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2" name="TextBox 5"/>
          <p:cNvSpPr txBox="1">
            <a:spLocks noChangeArrowheads="1"/>
          </p:cNvSpPr>
          <p:nvPr/>
        </p:nvSpPr>
        <p:spPr bwMode="auto">
          <a:xfrm>
            <a:off x="381000" y="990600"/>
            <a:ext cx="83058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 dirty="0"/>
              <a:t>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Similar to JEB-Herlitz but </a:t>
            </a:r>
            <a:r>
              <a:rPr lang="en-US" sz="24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pyloric atresia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at birth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Mutation = </a:t>
            </a:r>
            <a:r>
              <a:rPr lang="en-US" sz="24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Integrin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l-GR" sz="2400" dirty="0">
                <a:latin typeface="Times New Roman" charset="0"/>
                <a:ea typeface="Times New Roman" charset="0"/>
                <a:cs typeface="Times New Roman" charset="0"/>
              </a:rPr>
              <a:t>α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6</a:t>
            </a:r>
            <a:r>
              <a:rPr lang="el-GR" sz="2400" dirty="0">
                <a:latin typeface="Times New Roman" charset="0"/>
                <a:ea typeface="Times New Roman" charset="0"/>
                <a:cs typeface="Times New Roman" charset="0"/>
              </a:rPr>
              <a:t>β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4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May have </a:t>
            </a:r>
            <a:r>
              <a:rPr lang="en-US" sz="24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urologic abnormalities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(hydronephrosis, nephritis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ment Membra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93" y="2667000"/>
            <a:ext cx="3866307" cy="419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/>
              <a:t>JEB-non Herlitz</a:t>
            </a:r>
            <a:endParaRPr/>
          </a:p>
        </p:txBody>
      </p:sp>
      <p:sp>
        <p:nvSpPr>
          <p:cNvPr id="76804" name="TextBox 5"/>
          <p:cNvSpPr txBox="1">
            <a:spLocks noChangeArrowheads="1"/>
          </p:cNvSpPr>
          <p:nvPr/>
        </p:nvSpPr>
        <p:spPr bwMode="auto">
          <a:xfrm>
            <a:off x="0" y="1132106"/>
            <a:ext cx="67818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sz="2400" dirty="0">
                <a:latin typeface="Times"/>
                <a:cs typeface="Times"/>
              </a:rPr>
              <a:t>Old name “Generalized atrophic benign EB”</a:t>
            </a:r>
            <a:br>
              <a:rPr lang="en-US" sz="2400" dirty="0">
                <a:latin typeface="Times"/>
                <a:cs typeface="Times"/>
              </a:rPr>
            </a:br>
            <a:endParaRPr lang="en-US" sz="1400" dirty="0">
              <a:latin typeface="Times"/>
              <a:cs typeface="Times"/>
            </a:endParaRPr>
          </a:p>
          <a:p>
            <a:pPr>
              <a:buFont typeface="Arial" charset="0"/>
              <a:buChar char="•"/>
            </a:pPr>
            <a:r>
              <a:rPr lang="en-US" sz="2400" dirty="0">
                <a:latin typeface="Times"/>
                <a:ea typeface="Times New Roman" charset="0"/>
                <a:cs typeface="Times"/>
              </a:rPr>
              <a:t> Moderate or severe JEB at birth</a:t>
            </a:r>
            <a:br>
              <a:rPr lang="en-US" sz="2400" dirty="0">
                <a:latin typeface="Times"/>
                <a:ea typeface="Times New Roman" charset="0"/>
                <a:cs typeface="Times"/>
              </a:rPr>
            </a:br>
            <a:endParaRPr lang="en-US" sz="1400" dirty="0">
              <a:latin typeface="Times"/>
              <a:ea typeface="Times New Roman" charset="0"/>
              <a:cs typeface="Times"/>
            </a:endParaRPr>
          </a:p>
          <a:p>
            <a:pPr>
              <a:buFont typeface="Arial" charset="0"/>
              <a:buChar char="•"/>
            </a:pPr>
            <a:r>
              <a:rPr lang="en-US" sz="2400" dirty="0">
                <a:latin typeface="Times"/>
                <a:ea typeface="Times New Roman" charset="0"/>
                <a:cs typeface="Times"/>
              </a:rPr>
              <a:t> Mutation involving </a:t>
            </a:r>
            <a:r>
              <a:rPr lang="en-US" sz="2400" dirty="0">
                <a:solidFill>
                  <a:srgbClr val="FFFF00"/>
                </a:solidFill>
                <a:latin typeface="Times"/>
                <a:ea typeface="Times New Roman" charset="0"/>
                <a:cs typeface="Times"/>
              </a:rPr>
              <a:t>Laminin-5 &amp; BPAG2</a:t>
            </a:r>
            <a:r>
              <a:rPr lang="en-US" sz="2400" dirty="0">
                <a:latin typeface="Times"/>
                <a:ea typeface="Times New Roman" charset="0"/>
                <a:cs typeface="Times"/>
              </a:rPr>
              <a:t/>
            </a:r>
            <a:br>
              <a:rPr lang="en-US" sz="2400" dirty="0">
                <a:latin typeface="Times"/>
                <a:ea typeface="Times New Roman" charset="0"/>
                <a:cs typeface="Times"/>
              </a:rPr>
            </a:br>
            <a:endParaRPr lang="en-US" sz="1400" dirty="0">
              <a:latin typeface="Times"/>
              <a:ea typeface="Times New Roman" charset="0"/>
              <a:cs typeface="Times"/>
            </a:endParaRPr>
          </a:p>
          <a:p>
            <a:pPr>
              <a:buFont typeface="Arial" charset="0"/>
              <a:buChar char="•"/>
            </a:pPr>
            <a:r>
              <a:rPr lang="en-US" sz="2400" dirty="0">
                <a:latin typeface="Times"/>
                <a:ea typeface="Times New Roman" charset="0"/>
                <a:cs typeface="Times"/>
              </a:rPr>
              <a:t> Typically survive &amp; improve with age</a:t>
            </a:r>
            <a:br>
              <a:rPr lang="en-US" sz="2400" dirty="0">
                <a:latin typeface="Times"/>
                <a:ea typeface="Times New Roman" charset="0"/>
                <a:cs typeface="Times"/>
              </a:rPr>
            </a:br>
            <a:endParaRPr lang="en-US" sz="1400" dirty="0">
              <a:latin typeface="Times"/>
              <a:ea typeface="Times New Roman" charset="0"/>
              <a:cs typeface="Times"/>
            </a:endParaRPr>
          </a:p>
          <a:p>
            <a:pPr>
              <a:buFont typeface="Arial" charset="0"/>
              <a:buChar char="•"/>
            </a:pPr>
            <a:r>
              <a:rPr lang="en-US" sz="2400" dirty="0">
                <a:latin typeface="Times"/>
                <a:ea typeface="Times New Roman" charset="0"/>
                <a:cs typeface="Times"/>
              </a:rPr>
              <a:t> Clinical:</a:t>
            </a:r>
          </a:p>
          <a:p>
            <a:pPr lvl="1">
              <a:buFont typeface="Arial" charset="0"/>
              <a:buChar char="•"/>
            </a:pPr>
            <a:r>
              <a:rPr lang="en-US" sz="2400" dirty="0">
                <a:latin typeface="Times"/>
                <a:ea typeface="Times New Roman" charset="0"/>
                <a:cs typeface="Times"/>
              </a:rPr>
              <a:t> Scalp &amp; nail involvement</a:t>
            </a:r>
          </a:p>
          <a:p>
            <a:pPr lvl="1">
              <a:buFont typeface="Arial" charset="0"/>
              <a:buChar char="•"/>
            </a:pPr>
            <a:r>
              <a:rPr lang="en-US" sz="2400" dirty="0">
                <a:latin typeface="Times"/>
                <a:ea typeface="Times New Roman" charset="0"/>
                <a:cs typeface="Times"/>
              </a:rPr>
              <a:t> Enamel defects (</a:t>
            </a:r>
            <a:r>
              <a:rPr lang="en-US" sz="2400" dirty="0">
                <a:solidFill>
                  <a:srgbClr val="FFFF00"/>
                </a:solidFill>
                <a:latin typeface="Times"/>
                <a:ea typeface="Times New Roman" charset="0"/>
                <a:cs typeface="Times"/>
              </a:rPr>
              <a:t>pitting</a:t>
            </a:r>
            <a:r>
              <a:rPr lang="en-US" sz="2400" dirty="0">
                <a:latin typeface="Times"/>
                <a:ea typeface="Times New Roman" charset="0"/>
                <a:cs typeface="Times"/>
              </a:rPr>
              <a:t>)</a:t>
            </a:r>
          </a:p>
          <a:p>
            <a:pPr lvl="1">
              <a:buFont typeface="Arial" charset="0"/>
              <a:buChar char="•"/>
            </a:pPr>
            <a:r>
              <a:rPr lang="en-US" sz="2400" dirty="0">
                <a:latin typeface="Times"/>
                <a:ea typeface="Times New Roman" charset="0"/>
                <a:cs typeface="Times"/>
              </a:rPr>
              <a:t> Mild mucosal involvement</a:t>
            </a:r>
          </a:p>
          <a:p>
            <a:pPr lvl="1">
              <a:buFont typeface="Arial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Times"/>
                <a:ea typeface="Times New Roman" charset="0"/>
                <a:cs typeface="Times"/>
              </a:rPr>
              <a:t> Periorificial non-healing erosions</a:t>
            </a:r>
            <a:endParaRPr lang="en-US" sz="2400" dirty="0">
              <a:latin typeface="Times"/>
              <a:ea typeface="Times New Roman" charset="0"/>
              <a:cs typeface="Time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0" y="4724400"/>
            <a:ext cx="609600" cy="9144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43800" y="5105400"/>
            <a:ext cx="609600" cy="10668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ment Membra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819400"/>
            <a:ext cx="3655418" cy="396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192"/>
            <a:ext cx="7772400" cy="85039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JEB-Herlitz</a:t>
            </a:r>
            <a:endParaRPr dirty="0"/>
          </a:p>
        </p:txBody>
      </p:sp>
      <p:pic>
        <p:nvPicPr>
          <p:cNvPr id="77828" name="Picture 3" descr="Herlitz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819400"/>
            <a:ext cx="4851400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315200" y="5105400"/>
            <a:ext cx="762000" cy="10668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7830" name="TextBox 5"/>
          <p:cNvSpPr txBox="1">
            <a:spLocks noChangeArrowheads="1"/>
          </p:cNvSpPr>
          <p:nvPr/>
        </p:nvSpPr>
        <p:spPr bwMode="auto">
          <a:xfrm>
            <a:off x="304800" y="728008"/>
            <a:ext cx="8534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Most severe form, high mortality (40% by 1</a:t>
            </a:r>
            <a:r>
              <a:rPr lang="en-US" sz="2400" baseline="30000" dirty="0">
                <a:latin typeface="Times New Roman" charset="0"/>
                <a:ea typeface="Times New Roman" charset="0"/>
                <a:cs typeface="Times New Roman" charset="0"/>
              </a:rPr>
              <a:t>st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year)</a:t>
            </a:r>
          </a:p>
          <a:p>
            <a:pPr>
              <a:buFont typeface="Arial" charset="0"/>
              <a:buChar char="•"/>
            </a:pP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 Lack </a:t>
            </a:r>
            <a:r>
              <a:rPr lang="en-US" sz="2400" i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Laminin-5 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2400" i="1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termination codon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) 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Blisters at birth</a:t>
            </a:r>
            <a:r>
              <a:rPr lang="en-US" sz="24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, periorificial granulation tissue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, dystrophic </a:t>
            </a:r>
            <a:r>
              <a:rPr lang="en-US" sz="24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teeth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, lost </a:t>
            </a:r>
            <a:r>
              <a:rPr lang="en-US" sz="24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nails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, scalp involved</a:t>
            </a:r>
            <a:r>
              <a:rPr lang="en-US" sz="24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, hoarseness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(bad sign)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Also involve extracutaneous areas (GI, GU, respiratory)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590550"/>
          </a:xfrm>
        </p:spPr>
        <p:txBody>
          <a:bodyPr/>
          <a:lstStyle/>
          <a:p>
            <a:pPr algn="ctr"/>
            <a:r>
              <a:rPr lang="en-US" sz="4400" u="sng" dirty="0" smtClean="0">
                <a:latin typeface="Times New Roman" charset="0"/>
                <a:ea typeface="Times New Roman" charset="0"/>
                <a:cs typeface="Times New Roman" charset="0"/>
              </a:rPr>
              <a:t>Melanocytes (cont.)</a:t>
            </a:r>
          </a:p>
        </p:txBody>
      </p:sp>
      <p:pic>
        <p:nvPicPr>
          <p:cNvPr id="2560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37" y="3124200"/>
            <a:ext cx="5491163" cy="355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3519488" y="6611938"/>
            <a:ext cx="19669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Times New Roman" charset="0"/>
                <a:ea typeface="Times New Roman" charset="0"/>
                <a:cs typeface="Times New Roman" charset="0"/>
              </a:rPr>
              <a:t>Image from www.therametics.com</a:t>
            </a:r>
          </a:p>
        </p:txBody>
      </p:sp>
      <p:sp>
        <p:nvSpPr>
          <p:cNvPr id="7" name="Oval 6"/>
          <p:cNvSpPr/>
          <p:nvPr/>
        </p:nvSpPr>
        <p:spPr>
          <a:xfrm>
            <a:off x="5867400" y="5105400"/>
            <a:ext cx="838200" cy="762000"/>
          </a:xfrm>
          <a:prstGeom prst="ellipse">
            <a:avLst/>
          </a:prstGeom>
          <a:solidFill>
            <a:srgbClr val="FF0000">
              <a:alpha val="11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00600" y="5334000"/>
            <a:ext cx="838200" cy="381000"/>
          </a:xfrm>
          <a:prstGeom prst="ellipse">
            <a:avLst/>
          </a:prstGeom>
          <a:solidFill>
            <a:schemeClr val="tx1">
              <a:lumMod val="95000"/>
              <a:lumOff val="5000"/>
              <a:alpha val="11000"/>
            </a:schemeClr>
          </a:solidFill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4572000" y="5791200"/>
            <a:ext cx="990600" cy="609600"/>
          </a:xfrm>
          <a:prstGeom prst="triangle">
            <a:avLst/>
          </a:prstGeom>
          <a:solidFill>
            <a:srgbClr val="FFFF00">
              <a:alpha val="9000"/>
            </a:srgbClr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/>
          </p:cNvSpPr>
          <p:nvPr/>
        </p:nvSpPr>
        <p:spPr bwMode="auto">
          <a:xfrm>
            <a:off x="76200" y="381000"/>
            <a:ext cx="8839200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en-US" sz="1200" dirty="0">
              <a:latin typeface="Constantia" charset="0"/>
              <a:ea typeface="ＭＳ Ｐゴシック" charset="-128"/>
              <a:cs typeface="ＭＳ Ｐゴシック" charset="-128"/>
            </a:endParaRP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>
                <a:latin typeface="Times New Roman" charset="0"/>
                <a:ea typeface="ＭＳ Ｐゴシック" charset="-128"/>
                <a:cs typeface="ＭＳ Ｐゴシック" charset="-128"/>
              </a:rPr>
              <a:t>Form melanosomes which contain melanin: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Rate limiting step </a:t>
            </a:r>
            <a:r>
              <a:rPr lang="en-US" sz="2000" dirty="0">
                <a:latin typeface="Times New Roman" charset="0"/>
                <a:ea typeface="ＭＳ Ｐゴシック" charset="-128"/>
                <a:cs typeface="ＭＳ Ｐゴシック" charset="-128"/>
              </a:rPr>
              <a:t>= Tyrosinase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Two major types: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Pheomelanin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: red/yellow pigment; spherical melanosomes</a:t>
            </a:r>
          </a:p>
          <a:p>
            <a:pPr marL="1096963" lvl="2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Eumelanin: brown/black pigment; ellipsoidal melanosomes</a:t>
            </a: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Skin types </a:t>
            </a:r>
            <a:r>
              <a:rPr lang="en-US" sz="2000" u="sng" dirty="0">
                <a:latin typeface="Times New Roman" charset="0"/>
                <a:ea typeface="Times New Roman" charset="0"/>
                <a:cs typeface="Times New Roman" charset="0"/>
              </a:rPr>
              <a:t>NOT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due to # of melanocytes, but melanin synthesis activity &amp; size and distribution of melanosomes</a:t>
            </a: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82563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endParaRPr lang="en-US" sz="1600" dirty="0"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 marL="639763" lvl="1" indent="-24606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2"/>
              <a:buChar char=""/>
              <a:defRPr/>
            </a:pPr>
            <a:endParaRPr lang="en-US" sz="1600" dirty="0">
              <a:latin typeface="Constanti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391400" y="1752600"/>
            <a:ext cx="304800" cy="304800"/>
          </a:xfrm>
          <a:prstGeom prst="ellipse">
            <a:avLst/>
          </a:prstGeom>
          <a:solidFill>
            <a:srgbClr val="FF0000">
              <a:alpha val="11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391400" y="2209800"/>
            <a:ext cx="533400" cy="152400"/>
          </a:xfrm>
          <a:prstGeom prst="ellipse">
            <a:avLst/>
          </a:prstGeom>
          <a:solidFill>
            <a:schemeClr val="tx1">
              <a:lumMod val="95000"/>
              <a:lumOff val="5000"/>
              <a:alpha val="11000"/>
            </a:schemeClr>
          </a:solidFill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/>
              <a:t>Dystrophic EB Overall</a:t>
            </a:r>
            <a:endParaRPr/>
          </a:p>
        </p:txBody>
      </p:sp>
      <p:sp>
        <p:nvSpPr>
          <p:cNvPr id="78851" name="TextBox 5"/>
          <p:cNvSpPr txBox="1">
            <a:spLocks noChangeArrowheads="1"/>
          </p:cNvSpPr>
          <p:nvPr/>
        </p:nvSpPr>
        <p:spPr bwMode="auto">
          <a:xfrm>
            <a:off x="152400" y="1354753"/>
            <a:ext cx="89154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sz="2400" dirty="0">
                <a:latin typeface="Times"/>
                <a:cs typeface="Times"/>
              </a:rPr>
              <a:t>Both dominant &amp; recessive forms</a:t>
            </a:r>
            <a:br>
              <a:rPr lang="en-US" sz="2400" dirty="0">
                <a:latin typeface="Times"/>
                <a:cs typeface="Times"/>
              </a:rPr>
            </a:br>
            <a:endParaRPr lang="en-US" sz="2400" dirty="0">
              <a:latin typeface="Times"/>
              <a:cs typeface="Times"/>
            </a:endParaRPr>
          </a:p>
          <a:p>
            <a:pPr>
              <a:buFont typeface="Arial" charset="0"/>
              <a:buChar char="•"/>
            </a:pPr>
            <a:r>
              <a:rPr lang="en-US" sz="2400" dirty="0">
                <a:latin typeface="Times"/>
                <a:cs typeface="Times"/>
              </a:rPr>
              <a:t> Due to defect in </a:t>
            </a:r>
            <a:r>
              <a:rPr lang="en-US" sz="2400" dirty="0">
                <a:solidFill>
                  <a:srgbClr val="FFFF00"/>
                </a:solidFill>
                <a:latin typeface="Times"/>
                <a:cs typeface="Times"/>
              </a:rPr>
              <a:t>collagen VII </a:t>
            </a:r>
            <a:r>
              <a:rPr lang="en-US" sz="2400" dirty="0">
                <a:latin typeface="Times"/>
                <a:cs typeface="Times"/>
              </a:rPr>
              <a:t>(anchoring fibrils), chromosome 3</a:t>
            </a:r>
            <a:br>
              <a:rPr lang="en-US" sz="2400" dirty="0">
                <a:latin typeface="Times"/>
                <a:cs typeface="Times"/>
              </a:rPr>
            </a:br>
            <a:endParaRPr lang="en-US" sz="2400" dirty="0">
              <a:latin typeface="Times"/>
              <a:cs typeface="Times"/>
            </a:endParaRPr>
          </a:p>
          <a:p>
            <a:pPr>
              <a:buFont typeface="Arial" charset="0"/>
              <a:buChar char="•"/>
            </a:pPr>
            <a:r>
              <a:rPr lang="en-US" sz="2400" dirty="0">
                <a:latin typeface="Times"/>
                <a:cs typeface="Times"/>
              </a:rPr>
              <a:t> Blister form in </a:t>
            </a:r>
            <a:r>
              <a:rPr lang="en-US" sz="2400" u="sng" dirty="0" err="1">
                <a:latin typeface="Times"/>
                <a:cs typeface="Times"/>
              </a:rPr>
              <a:t>sublamina</a:t>
            </a:r>
            <a:r>
              <a:rPr lang="en-US" sz="2400" u="sng" dirty="0">
                <a:latin typeface="Times"/>
                <a:cs typeface="Times"/>
              </a:rPr>
              <a:t> densa split </a:t>
            </a:r>
            <a:r>
              <a:rPr lang="en-US" sz="2400" dirty="0">
                <a:latin typeface="Times"/>
                <a:cs typeface="Times"/>
              </a:rPr>
              <a:t>due to defect </a:t>
            </a:r>
          </a:p>
          <a:p>
            <a:pPr lvl="1">
              <a:buFont typeface="Arial" charset="0"/>
              <a:buChar char="•"/>
            </a:pPr>
            <a:r>
              <a:rPr lang="en-US" sz="2400" dirty="0">
                <a:latin typeface="Times"/>
                <a:cs typeface="Times"/>
              </a:rPr>
              <a:t> Reduced or lacking collagen VII fibers</a:t>
            </a:r>
            <a:br>
              <a:rPr lang="en-US" sz="2400" dirty="0">
                <a:latin typeface="Times"/>
                <a:cs typeface="Times"/>
              </a:rPr>
            </a:br>
            <a:endParaRPr lang="en-US" sz="2400" dirty="0">
              <a:latin typeface="Times"/>
              <a:cs typeface="Times"/>
            </a:endParaRPr>
          </a:p>
          <a:p>
            <a:pPr>
              <a:buFont typeface="Arial" charset="0"/>
              <a:buChar char="•"/>
            </a:pPr>
            <a:r>
              <a:rPr lang="en-US" sz="2400" dirty="0">
                <a:latin typeface="Times"/>
                <a:cs typeface="Times"/>
              </a:rPr>
              <a:t> Healing after blisters assoc. with </a:t>
            </a:r>
            <a:r>
              <a:rPr lang="en-US" sz="2400" dirty="0">
                <a:solidFill>
                  <a:srgbClr val="FFFF00"/>
                </a:solidFill>
                <a:latin typeface="Times"/>
                <a:cs typeface="Times"/>
              </a:rPr>
              <a:t>scarring &amp; milia</a:t>
            </a:r>
          </a:p>
          <a:p>
            <a:pPr lvl="1">
              <a:buFont typeface="Arial" charset="0"/>
              <a:buChar char="•"/>
            </a:pPr>
            <a:r>
              <a:rPr lang="en-US" sz="2400" dirty="0">
                <a:latin typeface="Times"/>
                <a:cs typeface="Times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Times"/>
                <a:cs typeface="Times"/>
              </a:rPr>
              <a:t>Risk of SCC </a:t>
            </a:r>
            <a:r>
              <a:rPr lang="en-US" sz="2400" dirty="0">
                <a:latin typeface="Times"/>
                <a:cs typeface="Times"/>
              </a:rPr>
              <a:t>formation in scars</a:t>
            </a:r>
            <a:br>
              <a:rPr lang="en-US" sz="2400" dirty="0">
                <a:latin typeface="Times"/>
                <a:cs typeface="Times"/>
              </a:rPr>
            </a:br>
            <a:endParaRPr lang="en-US" sz="2400" dirty="0">
              <a:latin typeface="Times"/>
              <a:cs typeface="Times"/>
            </a:endParaRPr>
          </a:p>
          <a:p>
            <a:pPr>
              <a:buFont typeface="Arial" charset="0"/>
              <a:buChar char="•"/>
            </a:pPr>
            <a:r>
              <a:rPr lang="en-US" sz="2400" dirty="0">
                <a:latin typeface="Times"/>
                <a:cs typeface="Times"/>
              </a:rPr>
              <a:t> In recessive </a:t>
            </a:r>
            <a:r>
              <a:rPr lang="en-US" sz="2400" dirty="0" smtClean="0">
                <a:latin typeface="Times"/>
                <a:cs typeface="Times"/>
              </a:rPr>
              <a:t>forms: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>
                <a:latin typeface="Times"/>
                <a:cs typeface="Times"/>
              </a:rPr>
              <a:t> May </a:t>
            </a:r>
            <a:r>
              <a:rPr lang="en-US" sz="2400" dirty="0">
                <a:latin typeface="Times"/>
                <a:cs typeface="Times"/>
              </a:rPr>
              <a:t>form </a:t>
            </a:r>
            <a:r>
              <a:rPr lang="en-US" sz="2400" dirty="0" err="1">
                <a:latin typeface="Times"/>
                <a:cs typeface="Times"/>
              </a:rPr>
              <a:t>pseudosyndactyly</a:t>
            </a:r>
            <a:r>
              <a:rPr lang="en-US" sz="2400" dirty="0">
                <a:latin typeface="Times"/>
                <a:cs typeface="Times"/>
              </a:rPr>
              <a:t> (“mitten deformities”</a:t>
            </a:r>
            <a:r>
              <a:rPr lang="en-US" sz="2400" dirty="0" smtClean="0">
                <a:latin typeface="Times"/>
                <a:cs typeface="Times"/>
              </a:rPr>
              <a:t>)</a:t>
            </a:r>
          </a:p>
          <a:p>
            <a:pPr lvl="2">
              <a:buFont typeface="Arial" charset="0"/>
              <a:buChar char="•"/>
            </a:pPr>
            <a:r>
              <a:rPr lang="en-US" sz="2400" dirty="0">
                <a:latin typeface="Times"/>
                <a:cs typeface="Times"/>
              </a:rPr>
              <a:t> Esp. Hallopeau-Siemens subtype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85039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/>
              <a:t>Dominant Dystrophic EB</a:t>
            </a:r>
            <a:endParaRPr/>
          </a:p>
        </p:txBody>
      </p:sp>
      <p:sp>
        <p:nvSpPr>
          <p:cNvPr id="22531" name="Text Placeholder 2"/>
          <p:cNvSpPr>
            <a:spLocks noGrp="1"/>
          </p:cNvSpPr>
          <p:nvPr>
            <p:ph type="body" idx="1"/>
          </p:nvPr>
        </p:nvSpPr>
        <p:spPr>
          <a:xfrm>
            <a:off x="228600" y="914400"/>
            <a:ext cx="8686800" cy="1447800"/>
          </a:xfrm>
        </p:spPr>
        <p:txBody>
          <a:bodyPr/>
          <a:lstStyle/>
          <a:p>
            <a:pPr eaLnBrk="1" hangingPunct="1">
              <a:buFont typeface="Arial"/>
              <a:buChar char="•"/>
              <a:defRPr/>
            </a:pPr>
            <a:r>
              <a:rPr lang="en-US" sz="2400" dirty="0" smtClean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Times"/>
                <a:ea typeface="+mn-ea"/>
                <a:cs typeface="Times"/>
              </a:rPr>
              <a:t>Point mutation with glycine-to-arginine </a:t>
            </a:r>
            <a:r>
              <a:rPr lang="en-US" sz="2400" dirty="0" smtClean="0">
                <a:latin typeface="Times"/>
                <a:ea typeface="+mn-ea"/>
                <a:cs typeface="Times"/>
              </a:rPr>
              <a:t>substitution interferes with triple helix formation of Type VII collagen (reduced fibers)</a:t>
            </a:r>
            <a:br>
              <a:rPr lang="en-US" sz="2400" dirty="0" smtClean="0">
                <a:latin typeface="Times"/>
                <a:ea typeface="+mn-ea"/>
                <a:cs typeface="Times"/>
              </a:rPr>
            </a:br>
            <a:endParaRPr lang="en-US" sz="2400" dirty="0" smtClean="0">
              <a:latin typeface="Times"/>
              <a:ea typeface="+mn-ea"/>
              <a:cs typeface="Times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dirty="0" smtClean="0">
                <a:latin typeface="Times"/>
                <a:ea typeface="+mn-ea"/>
                <a:cs typeface="Times"/>
              </a:rPr>
              <a:t> Prone to SCC formation in scars</a:t>
            </a:r>
          </a:p>
          <a:p>
            <a:pPr eaLnBrk="1" hangingPunct="1">
              <a:defRPr/>
            </a:pPr>
            <a:endParaRPr lang="en-US" sz="2400" dirty="0" smtClean="0">
              <a:ea typeface="+mn-ea"/>
              <a:cs typeface="+mn-cs"/>
            </a:endParaRPr>
          </a:p>
        </p:txBody>
      </p:sp>
      <p:pic>
        <p:nvPicPr>
          <p:cNvPr id="79876" name="Picture 3" descr="D Dystrophi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800350"/>
            <a:ext cx="48006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4" descr="Dy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381375"/>
            <a:ext cx="3919538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85039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/>
              <a:t>Recessive Dystrophic EB</a:t>
            </a:r>
            <a:endParaRPr/>
          </a:p>
        </p:txBody>
      </p:sp>
      <p:pic>
        <p:nvPicPr>
          <p:cNvPr id="80899" name="Picture 3" descr="Hal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556000"/>
            <a:ext cx="37338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4572000" y="914400"/>
            <a:ext cx="4572000" cy="2514600"/>
          </a:xfrm>
          <a:prstGeom prst="rect">
            <a:avLst/>
          </a:prstGeom>
        </p:spPr>
        <p:txBody>
          <a:bodyPr lIns="45720" rIns="45720"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sz="2000" u="sng" dirty="0">
                <a:latin typeface="Times"/>
                <a:ea typeface="+mn-ea"/>
                <a:cs typeface="Times"/>
              </a:rPr>
              <a:t>Non-Hallopeau-Siemens: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000" dirty="0">
                <a:latin typeface="Times"/>
                <a:ea typeface="+mn-ea"/>
                <a:cs typeface="Times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Times"/>
                <a:ea typeface="+mn-ea"/>
                <a:cs typeface="Times"/>
              </a:rPr>
              <a:t>Defect </a:t>
            </a:r>
            <a:r>
              <a:rPr lang="en-US" sz="2000" dirty="0">
                <a:latin typeface="Times"/>
                <a:ea typeface="+mn-ea"/>
                <a:cs typeface="Times"/>
              </a:rPr>
              <a:t>in collagen VII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000" dirty="0">
                <a:latin typeface="Times"/>
                <a:ea typeface="+mn-ea"/>
                <a:cs typeface="Times"/>
              </a:rPr>
              <a:t> Similar clinically to localized form of DDEB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000" dirty="0">
                <a:latin typeface="Times"/>
                <a:ea typeface="+mn-ea"/>
                <a:cs typeface="Times"/>
              </a:rPr>
              <a:t> Less severe blistering at birth, acral involvement with atrophic scarring, nail dystrophy; </a:t>
            </a:r>
            <a:r>
              <a:rPr lang="en-US" sz="2000" i="1" u="sng" dirty="0">
                <a:latin typeface="Times"/>
                <a:ea typeface="+mn-ea"/>
                <a:cs typeface="Times"/>
              </a:rPr>
              <a:t>BUT</a:t>
            </a:r>
            <a:r>
              <a:rPr lang="en-US" sz="2000" dirty="0">
                <a:latin typeface="Times"/>
                <a:ea typeface="+mn-ea"/>
                <a:cs typeface="Times"/>
              </a:rPr>
              <a:t> little mucosal involvement</a:t>
            </a:r>
          </a:p>
        </p:txBody>
      </p:sp>
      <p:pic>
        <p:nvPicPr>
          <p:cNvPr id="80901" name="Picture 9" descr="RDE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600450"/>
            <a:ext cx="3557588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2" name="Text Placeholder 2"/>
          <p:cNvSpPr>
            <a:spLocks noGrp="1"/>
          </p:cNvSpPr>
          <p:nvPr>
            <p:ph type="body" idx="1"/>
          </p:nvPr>
        </p:nvSpPr>
        <p:spPr>
          <a:xfrm>
            <a:off x="76200" y="914400"/>
            <a:ext cx="4343400" cy="2514600"/>
          </a:xfrm>
        </p:spPr>
        <p:txBody>
          <a:bodyPr/>
          <a:lstStyle/>
          <a:p>
            <a:pPr eaLnBrk="1" hangingPunct="1"/>
            <a:r>
              <a:rPr lang="en-US" sz="2000" u="sng" dirty="0">
                <a:latin typeface="Times"/>
                <a:cs typeface="Times"/>
              </a:rPr>
              <a:t>Hallopeau-Siemens: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>
                <a:latin typeface="Times"/>
                <a:cs typeface="Times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Times"/>
                <a:cs typeface="Times"/>
              </a:rPr>
              <a:t>Stop codon </a:t>
            </a:r>
            <a:r>
              <a:rPr lang="en-US" sz="2000" dirty="0">
                <a:latin typeface="Times"/>
                <a:cs typeface="Times"/>
              </a:rPr>
              <a:t>mutation (</a:t>
            </a:r>
            <a:r>
              <a:rPr lang="en-US" sz="2000" i="1" dirty="0">
                <a:latin typeface="Times"/>
                <a:cs typeface="Times"/>
              </a:rPr>
              <a:t>lack collagen VII</a:t>
            </a:r>
            <a:r>
              <a:rPr lang="en-US" sz="2000" dirty="0">
                <a:latin typeface="Times"/>
                <a:cs typeface="Times"/>
              </a:rPr>
              <a:t>) </a:t>
            </a:r>
            <a:endParaRPr lang="en-US" sz="2000" dirty="0" smtClean="0">
              <a:latin typeface="Times"/>
              <a:cs typeface="Times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latin typeface="Times"/>
                <a:cs typeface="Times"/>
              </a:rPr>
              <a:t> Mutilating </a:t>
            </a:r>
            <a:r>
              <a:rPr lang="en-US" sz="2000" dirty="0">
                <a:latin typeface="Times"/>
                <a:cs typeface="Times"/>
              </a:rPr>
              <a:t>disease, </a:t>
            </a:r>
            <a:r>
              <a:rPr lang="en-US" sz="2000" dirty="0">
                <a:solidFill>
                  <a:srgbClr val="FFFF00"/>
                </a:solidFill>
                <a:latin typeface="Times"/>
                <a:cs typeface="Times"/>
              </a:rPr>
              <a:t>“mitten deformities”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>
                <a:latin typeface="Times"/>
                <a:cs typeface="Times"/>
              </a:rPr>
              <a:t> Nail, teeth, </a:t>
            </a:r>
            <a:r>
              <a:rPr lang="en-US" sz="2000" dirty="0" smtClean="0">
                <a:latin typeface="Times"/>
                <a:cs typeface="Times"/>
              </a:rPr>
              <a:t>scalp &amp; </a:t>
            </a:r>
            <a:r>
              <a:rPr lang="en-US" sz="2000" dirty="0">
                <a:latin typeface="Times"/>
                <a:cs typeface="Times"/>
              </a:rPr>
              <a:t>most mucosal surfaces </a:t>
            </a:r>
            <a:r>
              <a:rPr lang="en-US" sz="2000" dirty="0" smtClean="0">
                <a:latin typeface="Times"/>
                <a:cs typeface="Times"/>
              </a:rPr>
              <a:t>involved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latin typeface="Times"/>
                <a:cs typeface="Times"/>
              </a:rPr>
              <a:t> Possible </a:t>
            </a:r>
            <a:r>
              <a:rPr lang="en-US" sz="2000" dirty="0" smtClean="0">
                <a:solidFill>
                  <a:srgbClr val="FFFF00"/>
                </a:solidFill>
                <a:latin typeface="Times"/>
                <a:cs typeface="Times"/>
              </a:rPr>
              <a:t>esophageal strictures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Times"/>
                <a:cs typeface="Times"/>
              </a:rPr>
              <a:t> High SCC risk </a:t>
            </a:r>
            <a:r>
              <a:rPr lang="en-US" sz="2000" dirty="0">
                <a:latin typeface="Times"/>
                <a:cs typeface="Times"/>
              </a:rPr>
              <a:t>(50% by age 35)</a:t>
            </a:r>
          </a:p>
        </p:txBody>
      </p:sp>
      <p:sp>
        <p:nvSpPr>
          <p:cNvPr id="80903" name="Rectangle 10"/>
          <p:cNvSpPr>
            <a:spLocks noChangeArrowheads="1"/>
          </p:cNvSpPr>
          <p:nvPr/>
        </p:nvSpPr>
        <p:spPr bwMode="auto">
          <a:xfrm>
            <a:off x="4495800" y="6581775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Image from  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www.ebinfoworld.com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abouteb_dystrophic.htm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772400" cy="850392"/>
          </a:xfrm>
        </p:spPr>
        <p:txBody>
          <a:bodyPr/>
          <a:lstStyle/>
          <a:p>
            <a:pPr>
              <a:defRPr/>
            </a:pPr>
            <a:r>
              <a:rPr smtClean="0"/>
              <a:t>Kindler Syndrome</a:t>
            </a:r>
            <a:endParaRPr/>
          </a:p>
        </p:txBody>
      </p:sp>
      <p:sp>
        <p:nvSpPr>
          <p:cNvPr id="8192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5334000" cy="25146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First genodermatosis (AR) caused by a defect in </a:t>
            </a:r>
            <a:r>
              <a:rPr lang="en-US" sz="20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actin-ECM linkage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rather than keratin-ECM linkage like EB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Neonatal blistering, acral skin blistering with minor trauma, photosensitivity, progressive poikiloderma, and diffuse cutaneous atrophy</a:t>
            </a:r>
          </a:p>
          <a:p>
            <a:pPr lvl="2"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“</a:t>
            </a:r>
            <a:r>
              <a:rPr lang="en-US" sz="20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Dystrophic </a:t>
            </a:r>
            <a:r>
              <a:rPr lang="en-US" sz="2000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EB </a:t>
            </a:r>
            <a:r>
              <a:rPr lang="en-US" sz="20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+ </a:t>
            </a:r>
            <a:r>
              <a:rPr lang="en-US" sz="2000" dirty="0" err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Poikiloderma</a:t>
            </a:r>
            <a:r>
              <a:rPr lang="en-US" sz="20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”</a:t>
            </a:r>
          </a:p>
        </p:txBody>
      </p:sp>
      <p:pic>
        <p:nvPicPr>
          <p:cNvPr id="8192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4500" y="1143000"/>
            <a:ext cx="3619500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5" name="TextBox 4"/>
          <p:cNvSpPr txBox="1">
            <a:spLocks noChangeArrowheads="1"/>
          </p:cNvSpPr>
          <p:nvPr/>
        </p:nvSpPr>
        <p:spPr bwMode="auto">
          <a:xfrm>
            <a:off x="6019800" y="6248400"/>
            <a:ext cx="2530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imes New Roman" charset="0"/>
                <a:ea typeface="Times New Roman" charset="0"/>
                <a:cs typeface="Times New Roman" charset="0"/>
              </a:rPr>
              <a:t>Image from “Kindler Syndrome” at</a:t>
            </a:r>
          </a:p>
          <a:p>
            <a:pPr algn="ctr"/>
            <a:r>
              <a:rPr lang="en-US" sz="1200">
                <a:latin typeface="Times New Roman" charset="0"/>
                <a:ea typeface="Times New Roman" charset="0"/>
                <a:cs typeface="Times New Roman" charset="0"/>
              </a:rPr>
              <a:t>www.emedicine.medscape.com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152400" y="3810000"/>
            <a:ext cx="5334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charset="2"/>
              <a:buNone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000" b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Mutation = KIND1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(Kindlin-1 protein)</a:t>
            </a:r>
          </a:p>
          <a:p>
            <a:pPr lvl="2">
              <a:buFont typeface="Arial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Plays role with linking the actin cytoskeleton to the extracellular matrix (i.e., </a:t>
            </a:r>
            <a:r>
              <a:rPr lang="en-US" sz="2000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focal adhesion contacts</a:t>
            </a:r>
            <a:r>
              <a:rPr lang="en-US" sz="20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 lvl="2">
              <a:buFont typeface="Arial" charset="0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Possibly play a regulatory role </a:t>
            </a:r>
            <a:r>
              <a:rPr lang="en-US" sz="20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in inhibiting over-secretion of basement membrane components by basal keratinocytes at the DE junction</a:t>
            </a:r>
            <a:endParaRPr lang="en-US" sz="2000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50392"/>
          </a:xfrm>
        </p:spPr>
        <p:txBody>
          <a:bodyPr/>
          <a:lstStyle/>
          <a:p>
            <a:r>
              <a:rPr lang="en-US" sz="5400" dirty="0" smtClean="0"/>
              <a:t>Some “newer” EB Variants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295400"/>
            <a:ext cx="8839200" cy="54102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Lethal </a:t>
            </a:r>
            <a:r>
              <a:rPr lang="en-US" dirty="0" err="1" smtClean="0"/>
              <a:t>acantholytic</a:t>
            </a:r>
            <a:r>
              <a:rPr lang="en-US" dirty="0" smtClean="0"/>
              <a:t> </a:t>
            </a:r>
            <a:r>
              <a:rPr lang="en-US" dirty="0" err="1" smtClean="0"/>
              <a:t>epidermolysis</a:t>
            </a:r>
            <a:r>
              <a:rPr lang="en-US" dirty="0" smtClean="0"/>
              <a:t> </a:t>
            </a:r>
            <a:r>
              <a:rPr lang="en-US" dirty="0" err="1" smtClean="0"/>
              <a:t>bullosa</a:t>
            </a:r>
            <a:endParaRPr lang="en-US" dirty="0" smtClean="0"/>
          </a:p>
          <a:p>
            <a:pPr marL="982663" lvl="1" indent="-342900">
              <a:buFont typeface="Arial"/>
              <a:buChar char="•"/>
            </a:pPr>
            <a:r>
              <a:rPr lang="en-US" dirty="0" err="1" smtClean="0">
                <a:solidFill>
                  <a:srgbClr val="FFFF00"/>
                </a:solidFill>
              </a:rPr>
              <a:t>Desmoplakin</a:t>
            </a:r>
            <a:r>
              <a:rPr lang="en-US" dirty="0" smtClean="0">
                <a:solidFill>
                  <a:srgbClr val="FFFF00"/>
                </a:solidFill>
              </a:rPr>
              <a:t> mutation</a:t>
            </a:r>
          </a:p>
          <a:p>
            <a:pPr marL="982663" lvl="1" indent="-342900">
              <a:buFont typeface="Arial"/>
              <a:buChar char="•"/>
            </a:pPr>
            <a:r>
              <a:rPr lang="en-US" dirty="0" smtClean="0"/>
              <a:t>Cutaneous &amp; mucosal shedding with early death, total alopecia, </a:t>
            </a:r>
            <a:r>
              <a:rPr lang="en-US" dirty="0" err="1" smtClean="0"/>
              <a:t>anonychia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Ectodermal dysplasia-skin fragility syndrome</a:t>
            </a:r>
          </a:p>
          <a:p>
            <a:pPr marL="982663" lvl="1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Plakophilin-1 mutation</a:t>
            </a:r>
            <a:endParaRPr lang="en-US" dirty="0">
              <a:solidFill>
                <a:srgbClr val="FFFF00"/>
              </a:solidFill>
            </a:endParaRPr>
          </a:p>
          <a:p>
            <a:pPr marL="982663" lvl="1" indent="-342900">
              <a:buFont typeface="Arial"/>
              <a:buChar char="•"/>
            </a:pPr>
            <a:r>
              <a:rPr lang="en-US" dirty="0" smtClean="0"/>
              <a:t>Chronic </a:t>
            </a:r>
            <a:r>
              <a:rPr lang="en-US" dirty="0" err="1" smtClean="0"/>
              <a:t>cheilitis</a:t>
            </a:r>
            <a:r>
              <a:rPr lang="en-US" dirty="0" smtClean="0"/>
              <a:t>, perioral scaling, nail &amp; hair abnormalities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Integrin α-3 mutation</a:t>
            </a:r>
          </a:p>
          <a:p>
            <a:pPr marL="982663" lvl="1" indent="-342900">
              <a:buFont typeface="Arial"/>
              <a:buChar char="•"/>
            </a:pPr>
            <a:r>
              <a:rPr lang="en-US" dirty="0" smtClean="0"/>
              <a:t>Autosomal recessive form of EB</a:t>
            </a:r>
          </a:p>
          <a:p>
            <a:pPr marL="982663" lvl="1" indent="-342900">
              <a:buFont typeface="Arial"/>
              <a:buChar char="•"/>
            </a:pPr>
            <a:r>
              <a:rPr lang="en-US" dirty="0" smtClean="0"/>
              <a:t>Mild skin fragility, fatal interstitial lung disease, </a:t>
            </a:r>
            <a:r>
              <a:rPr lang="en-US" dirty="0" err="1" smtClean="0"/>
              <a:t>nephrotic</a:t>
            </a:r>
            <a:r>
              <a:rPr lang="en-US" dirty="0" smtClean="0"/>
              <a:t> syndrome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Acral</a:t>
            </a:r>
            <a:r>
              <a:rPr lang="en-US" dirty="0" smtClean="0"/>
              <a:t> peeling  skin syndrome</a:t>
            </a:r>
          </a:p>
          <a:p>
            <a:pPr marL="982663" lvl="1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Transglutaminase-5 mutations</a:t>
            </a:r>
          </a:p>
          <a:p>
            <a:pPr marL="982663" lvl="1" indent="-342900">
              <a:buFont typeface="Arial"/>
              <a:buChar char="•"/>
            </a:pPr>
            <a:r>
              <a:rPr lang="en-US" dirty="0" err="1" smtClean="0"/>
              <a:t>Acral</a:t>
            </a:r>
            <a:r>
              <a:rPr lang="en-US" dirty="0" smtClean="0"/>
              <a:t> blisters when infant; but as age, more peeling with occasional blisters</a:t>
            </a:r>
          </a:p>
          <a:p>
            <a:pPr marL="982663" lvl="1" indent="-342900">
              <a:buFont typeface="Arial"/>
              <a:buChar char="•"/>
            </a:pPr>
            <a:r>
              <a:rPr lang="en-US" dirty="0" smtClean="0"/>
              <a:t>Cleavage in upper epidermis at stratum </a:t>
            </a:r>
            <a:r>
              <a:rPr lang="en-US" dirty="0" err="1" smtClean="0"/>
              <a:t>granulosum</a:t>
            </a:r>
            <a:r>
              <a:rPr lang="en-US" dirty="0" smtClean="0"/>
              <a:t> &amp; stratum </a:t>
            </a:r>
            <a:r>
              <a:rPr lang="en-US" dirty="0" err="1" smtClean="0"/>
              <a:t>corneum</a:t>
            </a:r>
            <a:r>
              <a:rPr lang="en-US" dirty="0" smtClean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343391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7772400" cy="850392"/>
          </a:xfrm>
        </p:spPr>
        <p:txBody>
          <a:bodyPr/>
          <a:lstStyle/>
          <a:p>
            <a:pPr>
              <a:defRPr/>
            </a:pPr>
            <a:r>
              <a:rPr sz="8000" smtClean="0"/>
              <a:t>Mini-Review</a:t>
            </a:r>
            <a:endParaRPr sz="8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772400" cy="850392"/>
          </a:xfrm>
        </p:spPr>
        <p:txBody>
          <a:bodyPr/>
          <a:lstStyle/>
          <a:p>
            <a:pPr>
              <a:defRPr/>
            </a:pPr>
            <a:r>
              <a:rPr sz="4000" smtClean="0"/>
              <a:t>What cell migrates and is typically seen first in the epidermis?</a:t>
            </a:r>
            <a:endParaRPr sz="400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2133600"/>
            <a:ext cx="76200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14350" indent="-514350" defTabSz="457200">
              <a:spcBef>
                <a:spcPct val="20000"/>
              </a:spcBef>
              <a:buFont typeface="Calibri" charset="0"/>
              <a:buAutoNum type="alphaLcParenR"/>
              <a:defRPr/>
            </a:pPr>
            <a:r>
              <a:rPr lang="en-US" sz="3200" dirty="0">
                <a:latin typeface="Times"/>
                <a:ea typeface="MS PGothic" pitchFamily="34" charset="-128"/>
                <a:cs typeface="Times"/>
              </a:rPr>
              <a:t>Melanocytes</a:t>
            </a:r>
          </a:p>
          <a:p>
            <a:pPr marL="514350" indent="-514350" defTabSz="457200">
              <a:spcBef>
                <a:spcPct val="20000"/>
              </a:spcBef>
              <a:buFont typeface="+mj-lt"/>
              <a:buAutoNum type="alphaLcParenR"/>
              <a:defRPr/>
            </a:pPr>
            <a:r>
              <a:rPr lang="en-US" sz="3200" dirty="0">
                <a:latin typeface="Times"/>
                <a:ea typeface="MS PGothic" pitchFamily="34" charset="-128"/>
                <a:cs typeface="Times"/>
              </a:rPr>
              <a:t>Keratinocytes</a:t>
            </a:r>
          </a:p>
          <a:p>
            <a:pPr marL="514350" indent="-514350" defTabSz="457200">
              <a:spcBef>
                <a:spcPct val="20000"/>
              </a:spcBef>
              <a:buFont typeface="Calibri" charset="0"/>
              <a:buAutoNum type="alphaLcParenR"/>
              <a:defRPr/>
            </a:pPr>
            <a:r>
              <a:rPr lang="en-US" sz="3200" dirty="0">
                <a:latin typeface="Times"/>
                <a:ea typeface="MS PGothic" pitchFamily="34" charset="-128"/>
                <a:cs typeface="Times"/>
              </a:rPr>
              <a:t>Langerhans cells</a:t>
            </a:r>
          </a:p>
          <a:p>
            <a:pPr marL="514350" indent="-514350" defTabSz="457200">
              <a:spcBef>
                <a:spcPct val="20000"/>
              </a:spcBef>
              <a:buFont typeface="Calibri" charset="0"/>
              <a:buAutoNum type="alphaLcParenR"/>
              <a:defRPr/>
            </a:pPr>
            <a:r>
              <a:rPr lang="en-US" sz="3200" dirty="0">
                <a:latin typeface="Times"/>
                <a:ea typeface="MS PGothic" pitchFamily="34" charset="-128"/>
                <a:cs typeface="Times"/>
              </a:rPr>
              <a:t>Merkel cells</a:t>
            </a:r>
          </a:p>
          <a:p>
            <a:pPr marL="514350" indent="-514350" defTabSz="457200">
              <a:spcBef>
                <a:spcPct val="20000"/>
              </a:spcBef>
              <a:buFont typeface="Calibri" charset="0"/>
              <a:buAutoNum type="alphaLcParenR"/>
              <a:defRPr/>
            </a:pPr>
            <a:r>
              <a:rPr lang="en-US" sz="3200" dirty="0">
                <a:latin typeface="Times"/>
                <a:ea typeface="MS PGothic" pitchFamily="34" charset="-128"/>
                <a:cs typeface="Times"/>
              </a:rPr>
              <a:t>All about the same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772400" cy="1676400"/>
          </a:xfrm>
        </p:spPr>
        <p:txBody>
          <a:bodyPr/>
          <a:lstStyle/>
          <a:p>
            <a:pPr>
              <a:defRPr/>
            </a:pPr>
            <a:r>
              <a:rPr smtClean="0"/>
              <a:t>What structure typically begins developing </a:t>
            </a:r>
            <a:r>
              <a:rPr u="sng" smtClean="0"/>
              <a:t>last</a:t>
            </a:r>
            <a:r>
              <a:rPr smtClean="0"/>
              <a:t>?</a:t>
            </a:r>
            <a:endParaRPr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04800" y="2209800"/>
            <a:ext cx="76200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14350" indent="-514350" defTabSz="457200">
              <a:spcBef>
                <a:spcPct val="20000"/>
              </a:spcBef>
              <a:buFont typeface="+mj-lt"/>
              <a:buAutoNum type="alphaLcParenR"/>
              <a:defRPr/>
            </a:pPr>
            <a:r>
              <a:rPr lang="en-US" sz="3200" dirty="0">
                <a:latin typeface="Times"/>
                <a:ea typeface="MS PGothic" pitchFamily="34" charset="-128"/>
                <a:cs typeface="Times"/>
              </a:rPr>
              <a:t>Eccrine gland</a:t>
            </a:r>
          </a:p>
          <a:p>
            <a:pPr marL="514350" indent="-514350" defTabSz="457200">
              <a:spcBef>
                <a:spcPct val="20000"/>
              </a:spcBef>
              <a:buFont typeface="+mj-lt"/>
              <a:buAutoNum type="alphaLcParenR"/>
              <a:defRPr/>
            </a:pPr>
            <a:r>
              <a:rPr lang="en-US" sz="3200" dirty="0">
                <a:latin typeface="Times"/>
                <a:ea typeface="MS PGothic" pitchFamily="34" charset="-128"/>
                <a:cs typeface="Times"/>
              </a:rPr>
              <a:t>Apocrine gland</a:t>
            </a:r>
          </a:p>
          <a:p>
            <a:pPr marL="514350" indent="-514350" defTabSz="457200">
              <a:spcBef>
                <a:spcPct val="20000"/>
              </a:spcBef>
              <a:buFont typeface="+mj-lt"/>
              <a:buAutoNum type="alphaLcParenR"/>
              <a:defRPr/>
            </a:pPr>
            <a:r>
              <a:rPr lang="en-US" sz="3200" dirty="0">
                <a:latin typeface="Times"/>
                <a:ea typeface="MS PGothic" pitchFamily="34" charset="-128"/>
                <a:cs typeface="Times"/>
              </a:rPr>
              <a:t>Sebaceous gland</a:t>
            </a:r>
          </a:p>
          <a:p>
            <a:pPr marL="514350" indent="-514350" defTabSz="457200">
              <a:spcBef>
                <a:spcPct val="20000"/>
              </a:spcBef>
              <a:buFont typeface="+mj-lt"/>
              <a:buAutoNum type="alphaLcParenR"/>
              <a:defRPr/>
            </a:pPr>
            <a:r>
              <a:rPr lang="en-US" sz="3200" dirty="0">
                <a:latin typeface="Times"/>
                <a:ea typeface="MS PGothic" pitchFamily="34" charset="-128"/>
                <a:cs typeface="Times"/>
              </a:rPr>
              <a:t>Hair follicle</a:t>
            </a:r>
          </a:p>
          <a:p>
            <a:pPr marL="514350" indent="-514350" defTabSz="457200">
              <a:spcBef>
                <a:spcPct val="20000"/>
              </a:spcBef>
              <a:buFont typeface="+mj-lt"/>
              <a:buAutoNum type="alphaLcParenR"/>
              <a:defRPr/>
            </a:pPr>
            <a:r>
              <a:rPr lang="en-US" sz="3200" dirty="0">
                <a:latin typeface="Times"/>
                <a:ea typeface="MS PGothic" pitchFamily="34" charset="-128"/>
                <a:cs typeface="Times"/>
              </a:rPr>
              <a:t>Nails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676400"/>
          </a:xfrm>
        </p:spPr>
        <p:txBody>
          <a:bodyPr/>
          <a:lstStyle/>
          <a:p>
            <a:pPr>
              <a:defRPr/>
            </a:pPr>
            <a:r>
              <a:rPr lang="en-US" sz="5400" dirty="0" smtClean="0"/>
              <a:t>What enzyme in collagen synthesis requires copper</a:t>
            </a:r>
            <a:r>
              <a:rPr sz="5400" dirty="0" smtClean="0"/>
              <a:t>?</a:t>
            </a:r>
            <a:endParaRPr sz="5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04800" y="1905000"/>
            <a:ext cx="76200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14350" indent="-514350" defTabSz="457200">
              <a:spcBef>
                <a:spcPct val="20000"/>
              </a:spcBef>
              <a:buFont typeface="+mj-lt"/>
              <a:buAutoNum type="alphaLcParenR"/>
              <a:defRPr/>
            </a:pPr>
            <a:r>
              <a:rPr lang="en-US" sz="3200" dirty="0" smtClean="0">
                <a:latin typeface="Times"/>
                <a:ea typeface="MS PGothic" pitchFamily="34" charset="-128"/>
                <a:cs typeface="Times"/>
              </a:rPr>
              <a:t>Tyrosinase</a:t>
            </a:r>
          </a:p>
          <a:p>
            <a:pPr marL="514350" indent="-514350" defTabSz="457200">
              <a:spcBef>
                <a:spcPct val="20000"/>
              </a:spcBef>
              <a:buFont typeface="+mj-lt"/>
              <a:buAutoNum type="alphaLcParenR"/>
              <a:defRPr/>
            </a:pPr>
            <a:r>
              <a:rPr lang="en-US" sz="3200" dirty="0" smtClean="0">
                <a:latin typeface="Times"/>
                <a:ea typeface="MS PGothic" pitchFamily="34" charset="-128"/>
                <a:cs typeface="Times"/>
              </a:rPr>
              <a:t>Prolyl hydroxylase</a:t>
            </a:r>
          </a:p>
          <a:p>
            <a:pPr marL="514350" indent="-514350" defTabSz="457200">
              <a:spcBef>
                <a:spcPct val="20000"/>
              </a:spcBef>
              <a:buFont typeface="+mj-lt"/>
              <a:buAutoNum type="alphaLcParenR"/>
              <a:defRPr/>
            </a:pPr>
            <a:r>
              <a:rPr lang="en-US" sz="3200" dirty="0" smtClean="0">
                <a:latin typeface="Times"/>
                <a:ea typeface="MS PGothic" pitchFamily="34" charset="-128"/>
                <a:cs typeface="Times"/>
              </a:rPr>
              <a:t>Lysyl hydroxylase</a:t>
            </a:r>
          </a:p>
          <a:p>
            <a:pPr marL="514350" indent="-514350" defTabSz="457200">
              <a:spcBef>
                <a:spcPct val="20000"/>
              </a:spcBef>
              <a:buFont typeface="+mj-lt"/>
              <a:buAutoNum type="alphaLcParenR"/>
              <a:defRPr/>
            </a:pPr>
            <a:r>
              <a:rPr lang="en-US" sz="3200" dirty="0" smtClean="0">
                <a:latin typeface="Times"/>
                <a:ea typeface="MS PGothic" pitchFamily="34" charset="-128"/>
                <a:cs typeface="Times"/>
              </a:rPr>
              <a:t>Lysyl oxidase</a:t>
            </a:r>
          </a:p>
          <a:p>
            <a:pPr defTabSz="457200">
              <a:spcBef>
                <a:spcPct val="20000"/>
              </a:spcBef>
              <a:defRPr/>
            </a:pPr>
            <a:endParaRPr lang="en-US" sz="3200" dirty="0" smtClean="0">
              <a:latin typeface="+mn-lt"/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590800" y="4815371"/>
            <a:ext cx="4419600" cy="2042629"/>
            <a:chOff x="1828800" y="4815371"/>
            <a:chExt cx="4419600" cy="20426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0" y="4815371"/>
              <a:ext cx="1676400" cy="204262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rcRect l="18750" t="8293" r="12500" b="15949"/>
            <a:stretch>
              <a:fillRect/>
            </a:stretch>
          </p:blipFill>
          <p:spPr>
            <a:xfrm>
              <a:off x="4953000" y="4883727"/>
              <a:ext cx="1295400" cy="197427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rcRect t="36000" b="38000"/>
            <a:stretch>
              <a:fillRect/>
            </a:stretch>
          </p:blipFill>
          <p:spPr>
            <a:xfrm>
              <a:off x="3200400" y="5515356"/>
              <a:ext cx="2819400" cy="73304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953000" y="6324600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Collagen fibrils cross-linked</a:t>
              </a:r>
              <a:endParaRPr lang="en-US" sz="140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001000" cy="1676400"/>
          </a:xfrm>
        </p:spPr>
        <p:txBody>
          <a:bodyPr/>
          <a:lstStyle/>
          <a:p>
            <a:pPr>
              <a:defRPr/>
            </a:pPr>
            <a:r>
              <a:rPr lang="en-US" sz="4400" dirty="0" smtClean="0"/>
              <a:t>What is the main component of the cornified cell envelope</a:t>
            </a:r>
            <a:r>
              <a:rPr sz="4400" dirty="0" smtClean="0"/>
              <a:t>?</a:t>
            </a:r>
            <a:endParaRPr sz="4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2408237"/>
            <a:ext cx="6858000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14350" indent="-514350" defTabSz="457200">
              <a:spcBef>
                <a:spcPct val="20000"/>
              </a:spcBef>
              <a:buFont typeface="+mj-lt"/>
              <a:buAutoNum type="alphaLcParenR"/>
              <a:defRPr/>
            </a:pPr>
            <a:r>
              <a:rPr lang="en-US" sz="3200" dirty="0" err="1" smtClean="0">
                <a:latin typeface="Times"/>
                <a:ea typeface="MS PGothic" pitchFamily="34" charset="-128"/>
                <a:cs typeface="Times"/>
              </a:rPr>
              <a:t>Loricrin</a:t>
            </a:r>
            <a:endParaRPr lang="en-US" sz="3200" dirty="0" smtClean="0">
              <a:latin typeface="Times"/>
              <a:ea typeface="MS PGothic" pitchFamily="34" charset="-128"/>
              <a:cs typeface="Times"/>
            </a:endParaRPr>
          </a:p>
          <a:p>
            <a:pPr marL="514350" indent="-514350" defTabSz="457200">
              <a:spcBef>
                <a:spcPct val="20000"/>
              </a:spcBef>
              <a:buFont typeface="+mj-lt"/>
              <a:buAutoNum type="alphaLcParenR"/>
              <a:defRPr/>
            </a:pPr>
            <a:r>
              <a:rPr lang="en-US" sz="3200" dirty="0" smtClean="0">
                <a:latin typeface="Times"/>
                <a:ea typeface="MS PGothic" pitchFamily="34" charset="-128"/>
                <a:cs typeface="Times"/>
              </a:rPr>
              <a:t>Involucrin</a:t>
            </a:r>
          </a:p>
          <a:p>
            <a:pPr marL="514350" indent="-514350" defTabSz="457200">
              <a:spcBef>
                <a:spcPct val="20000"/>
              </a:spcBef>
              <a:buFont typeface="+mj-lt"/>
              <a:buAutoNum type="alphaLcParenR"/>
              <a:defRPr/>
            </a:pPr>
            <a:r>
              <a:rPr lang="en-US" sz="3200" dirty="0" err="1" smtClean="0">
                <a:latin typeface="Times"/>
                <a:ea typeface="MS PGothic" pitchFamily="34" charset="-128"/>
                <a:cs typeface="Times"/>
              </a:rPr>
              <a:t>Profilaggrin</a:t>
            </a:r>
            <a:endParaRPr lang="en-US" sz="3200" dirty="0" smtClean="0">
              <a:latin typeface="Times"/>
              <a:ea typeface="MS PGothic" pitchFamily="34" charset="-128"/>
              <a:cs typeface="Times"/>
            </a:endParaRPr>
          </a:p>
          <a:p>
            <a:pPr marL="514350" indent="-514350" defTabSz="457200">
              <a:spcBef>
                <a:spcPct val="20000"/>
              </a:spcBef>
              <a:buFont typeface="+mj-lt"/>
              <a:buAutoNum type="alphaLcParenR"/>
              <a:defRPr/>
            </a:pPr>
            <a:r>
              <a:rPr lang="en-US" sz="3200" dirty="0" smtClean="0">
                <a:latin typeface="Times"/>
                <a:ea typeface="MS PGothic" pitchFamily="34" charset="-128"/>
                <a:cs typeface="Times"/>
              </a:rPr>
              <a:t>Filaggrin</a:t>
            </a:r>
          </a:p>
          <a:p>
            <a:pPr marL="514350" indent="-514350" defTabSz="457200">
              <a:spcBef>
                <a:spcPct val="20000"/>
              </a:spcBef>
              <a:buFont typeface="+mj-lt"/>
              <a:buAutoNum type="alphaLcParenR"/>
              <a:defRPr/>
            </a:pPr>
            <a:r>
              <a:rPr lang="en-US" sz="3200" dirty="0" smtClean="0">
                <a:latin typeface="Times"/>
                <a:ea typeface="MS PGothic" pitchFamily="34" charset="-128"/>
                <a:cs typeface="Times"/>
              </a:rPr>
              <a:t>Ceramide</a:t>
            </a:r>
            <a:endParaRPr lang="en-US" sz="2800" dirty="0" smtClean="0">
              <a:latin typeface="Times"/>
              <a:ea typeface="MS PGothic" pitchFamily="34" charset="-128"/>
              <a:cs typeface="Times"/>
            </a:endParaRPr>
          </a:p>
          <a:p>
            <a:pPr marL="514350" indent="-514350" defTabSz="457200">
              <a:spcBef>
                <a:spcPct val="20000"/>
              </a:spcBef>
              <a:buFont typeface="+mj-lt"/>
              <a:buAutoNum type="alphaLcParenR"/>
              <a:defRPr/>
            </a:pPr>
            <a:endParaRPr lang="en-US" sz="2800" dirty="0" smtClean="0">
              <a:latin typeface="+mn-lt"/>
              <a:ea typeface="MS PGothic" pitchFamily="34" charset="-128"/>
              <a:cs typeface="MS PGothic" pitchFamily="34" charset="-128"/>
            </a:endParaRPr>
          </a:p>
          <a:p>
            <a:pPr marL="514350" indent="-514350" defTabSz="457200">
              <a:spcBef>
                <a:spcPct val="20000"/>
              </a:spcBef>
              <a:buFont typeface="+mj-lt"/>
              <a:buAutoNum type="alphaLcParenR"/>
              <a:defRPr/>
            </a:pPr>
            <a:endParaRPr lang="en-US" sz="3200" dirty="0" smtClean="0">
              <a:latin typeface="+mn-lt"/>
              <a:ea typeface="MS PGothic" pitchFamily="34" charset="-128"/>
              <a:cs typeface="MS PGothic" pitchFamily="34" charset="-128"/>
            </a:endParaRPr>
          </a:p>
          <a:p>
            <a:pPr marL="514350" indent="-514350" defTabSz="457200">
              <a:spcBef>
                <a:spcPct val="20000"/>
              </a:spcBef>
              <a:buFont typeface="+mj-lt"/>
              <a:buAutoNum type="alphaLcParenR"/>
              <a:defRPr/>
            </a:pPr>
            <a:endParaRPr lang="en-US" sz="3200" dirty="0">
              <a:latin typeface="+mn-lt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Folio.thmx</Template>
  <TotalTime>4015</TotalTime>
  <Words>4509</Words>
  <Application>Microsoft Office PowerPoint</Application>
  <PresentationFormat>On-screen Show (4:3)</PresentationFormat>
  <Paragraphs>1069</Paragraphs>
  <Slides>110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1" baseType="lpstr">
      <vt:lpstr>Flow</vt:lpstr>
      <vt:lpstr>Epidermis &amp;  Basement Membrane Zone Basic Science Review</vt:lpstr>
      <vt:lpstr>Overview</vt:lpstr>
      <vt:lpstr>Epidermis Development</vt:lpstr>
      <vt:lpstr>Epidermis Development (cont.)</vt:lpstr>
      <vt:lpstr>Embryogenesis Basic Timeline</vt:lpstr>
      <vt:lpstr>PowerPoint Presentation</vt:lpstr>
      <vt:lpstr>A Little on Important  Skin “Parts” </vt:lpstr>
      <vt:lpstr>Melanocytes</vt:lpstr>
      <vt:lpstr>Melanocytes (cont.)</vt:lpstr>
      <vt:lpstr>Melanin &amp; Pigmentation</vt:lpstr>
      <vt:lpstr>Drugs that Decrease Pigmentation</vt:lpstr>
      <vt:lpstr>Melanoma Drug Therapies</vt:lpstr>
      <vt:lpstr>Melanocytes &amp; Melanoma Therapy</vt:lpstr>
      <vt:lpstr>Immune System &amp; Melanoma Therapy</vt:lpstr>
      <vt:lpstr>Epidermal Langerhans cells (LC)</vt:lpstr>
      <vt:lpstr>Epidermal Langerhans cells (cont.)</vt:lpstr>
      <vt:lpstr>Extracellular Matrix (ECM) - Collagen</vt:lpstr>
      <vt:lpstr>ECM – Collagen (cont.)</vt:lpstr>
      <vt:lpstr>ECM – Collagen (cont.)</vt:lpstr>
      <vt:lpstr>ECM - Elastin</vt:lpstr>
      <vt:lpstr>ECM – Elastin (cont.)</vt:lpstr>
      <vt:lpstr>ECM – Elastin (cont.)</vt:lpstr>
      <vt:lpstr>Major Glands of the Skin</vt:lpstr>
      <vt:lpstr>Eccrine Glands</vt:lpstr>
      <vt:lpstr>Eccrine Glands (cont.)</vt:lpstr>
      <vt:lpstr>Apocrine Glands</vt:lpstr>
      <vt:lpstr>Apocrine Glands (cont.)</vt:lpstr>
      <vt:lpstr>Apoeccrine Glands</vt:lpstr>
      <vt:lpstr>Sebaceous Glands</vt:lpstr>
      <vt:lpstr>Sebaceous Glands (cont.)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on Keratins</vt:lpstr>
      <vt:lpstr>Cornified cell envelope (CE)</vt:lpstr>
      <vt:lpstr>Lamellar granules (Odland bodies)</vt:lpstr>
      <vt:lpstr> Clinical Correlations with  Lamellar granules (Odland bodies) </vt:lpstr>
      <vt:lpstr>Keratohyaline granules</vt:lpstr>
      <vt:lpstr> Clinical Correlations with  Keratohyaline Granules</vt:lpstr>
      <vt:lpstr>PowerPoint Presentation</vt:lpstr>
      <vt:lpstr>Hedgehog Pathway (Normal operation – Inactive)</vt:lpstr>
      <vt:lpstr>Hedgehog Pathway (Normal operation – Active)</vt:lpstr>
      <vt:lpstr>Hedgehog Pathway Misregulation &amp; Cancer Risk</vt:lpstr>
      <vt:lpstr>Hedgehog Pathway &amp; BCC</vt:lpstr>
      <vt:lpstr>Basal Cell Carcinoma Therapy</vt:lpstr>
      <vt:lpstr>Epidermal  Cell Connections</vt:lpstr>
      <vt:lpstr>Types of Cell Connections</vt:lpstr>
      <vt:lpstr>Types of Cell Connections</vt:lpstr>
      <vt:lpstr>Types of Cell Connections</vt:lpstr>
      <vt:lpstr>Types of Cell Connections</vt:lpstr>
      <vt:lpstr>Another Connection – Aquaporin 3 (AQP3)</vt:lpstr>
      <vt:lpstr>Cell Connection Images</vt:lpstr>
      <vt:lpstr>Desmosome  Overview</vt:lpstr>
      <vt:lpstr>Adherens junction vs. Desmosome</vt:lpstr>
      <vt:lpstr>Desmosome Clinical Correlation (antibodies &amp; mutations)</vt:lpstr>
      <vt:lpstr>Basement  Membrane Zone (BMZ)</vt:lpstr>
      <vt:lpstr>Basement Membrane</vt:lpstr>
      <vt:lpstr>Basement Membrane Components</vt:lpstr>
      <vt:lpstr>BMZ</vt:lpstr>
      <vt:lpstr>Focal adherens contact</vt:lpstr>
      <vt:lpstr>The Hemidesmosome</vt:lpstr>
      <vt:lpstr>The Hemidesmosome (cont.)</vt:lpstr>
      <vt:lpstr>PowerPoint Presentation</vt:lpstr>
      <vt:lpstr>PowerPoint Presentation</vt:lpstr>
      <vt:lpstr>Anchoring Filaments/Plaques/Fibrils/ in the BMZ</vt:lpstr>
      <vt:lpstr>Lamina densa</vt:lpstr>
      <vt:lpstr>Anchoring Filaments</vt:lpstr>
      <vt:lpstr>Anchoring Plaques</vt:lpstr>
      <vt:lpstr>Anchoring Fibrils</vt:lpstr>
      <vt:lpstr>Laboratory Diagnosis of BMZ Disorders</vt:lpstr>
      <vt:lpstr>Direct vs. Indirect IF</vt:lpstr>
      <vt:lpstr>BMZ &amp; the  Salt-Split Skin Procedure</vt:lpstr>
      <vt:lpstr>Salt-split skin is  more than BP vs. EBA</vt:lpstr>
      <vt:lpstr>EB Diagnosis</vt:lpstr>
      <vt:lpstr>EB Diagnosis (cont.)</vt:lpstr>
      <vt:lpstr>Epidermolysis Bullosa (EB) </vt:lpstr>
      <vt:lpstr>EB Overall</vt:lpstr>
      <vt:lpstr>Epidermolysis Bullosa Simplex (EBS) Variants</vt:lpstr>
      <vt:lpstr>Generalized EBS - Koebner</vt:lpstr>
      <vt:lpstr>Localized EBS – Weber-Cockayne</vt:lpstr>
      <vt:lpstr>EBS Herptiformis – Dowling Meara</vt:lpstr>
      <vt:lpstr>EBS with Muscular Dystrophy</vt:lpstr>
      <vt:lpstr>Junctional EB (JEB) Overall</vt:lpstr>
      <vt:lpstr>JEB-pyloric atresia</vt:lpstr>
      <vt:lpstr>JEB-non Herlitz</vt:lpstr>
      <vt:lpstr>JEB-Herlitz</vt:lpstr>
      <vt:lpstr>Dystrophic EB Overall</vt:lpstr>
      <vt:lpstr>Dominant Dystrophic EB</vt:lpstr>
      <vt:lpstr>Recessive Dystrophic EB</vt:lpstr>
      <vt:lpstr>Kindler Syndrome</vt:lpstr>
      <vt:lpstr>Some “newer” EB Variants</vt:lpstr>
      <vt:lpstr>Mini-Review</vt:lpstr>
      <vt:lpstr>What cell migrates and is typically seen first in the epidermis?</vt:lpstr>
      <vt:lpstr>What structure typically begins developing last?</vt:lpstr>
      <vt:lpstr>What enzyme in collagen synthesis requires copper?</vt:lpstr>
      <vt:lpstr>What is the main component of the cornified cell envelope?</vt:lpstr>
      <vt:lpstr>What protein is present in both desmosomes &amp; adherens junctions?</vt:lpstr>
      <vt:lpstr>What adherens junction protein is not present in a desmosome?</vt:lpstr>
      <vt:lpstr>What is the molecular weight (kDa) of BPAG2?</vt:lpstr>
      <vt:lpstr>Autoantibodies to Type XVII collagen are characteristic of:</vt:lpstr>
      <vt:lpstr>An antibody to this protein is the most likely cause of these back lesions:</vt:lpstr>
      <vt:lpstr>An antibody to this protein is the most likely cause of this condition:</vt:lpstr>
      <vt:lpstr>An infant presents with "grouped blisters."   Biopsies show a separation that begins in the  basal cell layer and a negative DIF.    The father has a history of recurrent blisters also.   What is the most likely diagnosis? </vt:lpstr>
      <vt:lpstr>Match the disorder with its most likely associated collagen:</vt:lpstr>
      <vt:lpstr>PowerPoint Presentation</vt:lpstr>
      <vt:lpstr>PowerPoint Presentation</vt:lpstr>
      <vt:lpstr>Acknowledgement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Basement membrane</dc:title>
  <dc:creator>Ronald Johnston</dc:creator>
  <cp:lastModifiedBy>Winchester, Deon S</cp:lastModifiedBy>
  <cp:revision>345</cp:revision>
  <cp:lastPrinted>2011-04-06T01:30:11Z</cp:lastPrinted>
  <dcterms:created xsi:type="dcterms:W3CDTF">2011-06-26T00:32:21Z</dcterms:created>
  <dcterms:modified xsi:type="dcterms:W3CDTF">2016-05-06T18:55:01Z</dcterms:modified>
</cp:coreProperties>
</file>